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5"/>
  </p:notesMasterIdLst>
  <p:handoutMasterIdLst>
    <p:handoutMasterId r:id="rId66"/>
  </p:handoutMasterIdLst>
  <p:sldIdLst>
    <p:sldId id="1443" r:id="rId2"/>
    <p:sldId id="1546" r:id="rId3"/>
    <p:sldId id="1758" r:id="rId4"/>
    <p:sldId id="1827" r:id="rId5"/>
    <p:sldId id="1848" r:id="rId6"/>
    <p:sldId id="1892" r:id="rId7"/>
    <p:sldId id="1885" r:id="rId8"/>
    <p:sldId id="1886" r:id="rId9"/>
    <p:sldId id="1890" r:id="rId10"/>
    <p:sldId id="1887" r:id="rId11"/>
    <p:sldId id="1888" r:id="rId12"/>
    <p:sldId id="1891" r:id="rId13"/>
    <p:sldId id="1893" r:id="rId14"/>
    <p:sldId id="1894" r:id="rId15"/>
    <p:sldId id="1895" r:id="rId16"/>
    <p:sldId id="1896" r:id="rId17"/>
    <p:sldId id="1897" r:id="rId18"/>
    <p:sldId id="1898" r:id="rId19"/>
    <p:sldId id="1913" r:id="rId20"/>
    <p:sldId id="1817" r:id="rId21"/>
    <p:sldId id="1904" r:id="rId22"/>
    <p:sldId id="1905" r:id="rId23"/>
    <p:sldId id="1906" r:id="rId24"/>
    <p:sldId id="1909" r:id="rId25"/>
    <p:sldId id="1907" r:id="rId26"/>
    <p:sldId id="1910" r:id="rId27"/>
    <p:sldId id="1912" r:id="rId28"/>
    <p:sldId id="1929" r:id="rId29"/>
    <p:sldId id="1930" r:id="rId30"/>
    <p:sldId id="1931" r:id="rId31"/>
    <p:sldId id="1914" r:id="rId32"/>
    <p:sldId id="1915" r:id="rId33"/>
    <p:sldId id="1917" r:id="rId34"/>
    <p:sldId id="1919" r:id="rId35"/>
    <p:sldId id="1920" r:id="rId36"/>
    <p:sldId id="1922" r:id="rId37"/>
    <p:sldId id="1926" r:id="rId38"/>
    <p:sldId id="1927" r:id="rId39"/>
    <p:sldId id="1928" r:id="rId40"/>
    <p:sldId id="1932" r:id="rId41"/>
    <p:sldId id="1923" r:id="rId42"/>
    <p:sldId id="1925" r:id="rId43"/>
    <p:sldId id="1823" r:id="rId44"/>
    <p:sldId id="1818" r:id="rId45"/>
    <p:sldId id="1935" r:id="rId46"/>
    <p:sldId id="1924" r:id="rId47"/>
    <p:sldId id="1877" r:id="rId48"/>
    <p:sldId id="1878" r:id="rId49"/>
    <p:sldId id="1837" r:id="rId50"/>
    <p:sldId id="1933" r:id="rId51"/>
    <p:sldId id="1826" r:id="rId52"/>
    <p:sldId id="1901" r:id="rId53"/>
    <p:sldId id="1902" r:id="rId54"/>
    <p:sldId id="1875" r:id="rId55"/>
    <p:sldId id="1874" r:id="rId56"/>
    <p:sldId id="1934" r:id="rId57"/>
    <p:sldId id="1880" r:id="rId58"/>
    <p:sldId id="1882" r:id="rId59"/>
    <p:sldId id="1883" r:id="rId60"/>
    <p:sldId id="1903" r:id="rId61"/>
    <p:sldId id="1876" r:id="rId62"/>
    <p:sldId id="1936" r:id="rId63"/>
    <p:sldId id="1594" r:id="rId64"/>
  </p:sldIdLst>
  <p:sldSz cx="9144000" cy="6858000" type="screen4x3"/>
  <p:notesSz cx="6789738" cy="9929813"/>
  <p:embeddedFontLst>
    <p:embeddedFont>
      <p:font typeface="Tahoma" panose="020B0604030504040204" pitchFamily="34" charset="0"/>
      <p:regular r:id="rId67"/>
      <p:bold r:id="rId68"/>
    </p:embeddedFont>
    <p:embeddedFont>
      <p:font typeface="Rockwell Extra Bold" panose="02060903040505020403" pitchFamily="18" charset="0"/>
      <p:bold r:id="rId69"/>
    </p:embeddedFont>
    <p:embeddedFont>
      <p:font typeface="Calibri" panose="020F0502020204030204" pitchFamily="34" charset="0"/>
      <p:regular r:id="rId70"/>
      <p:bold r:id="rId71"/>
      <p:italic r:id="rId72"/>
      <p:boldItalic r:id="rId73"/>
    </p:embeddedFont>
  </p:embeddedFontLst>
  <p:defaultTextStyle>
    <a:defPPr>
      <a:defRPr lang="en-US"/>
    </a:defPPr>
    <a:lvl1pPr algn="l" rtl="0" fontAlgn="base">
      <a:spcBef>
        <a:spcPct val="0"/>
      </a:spcBef>
      <a:spcAft>
        <a:spcPct val="0"/>
      </a:spcAft>
      <a:defRPr sz="2400" kern="1200">
        <a:solidFill>
          <a:srgbClr val="FFFF66"/>
        </a:solidFill>
        <a:latin typeface="Arial" charset="0"/>
        <a:ea typeface="+mn-ea"/>
        <a:cs typeface="+mn-cs"/>
      </a:defRPr>
    </a:lvl1pPr>
    <a:lvl2pPr marL="457200" algn="l" rtl="0" fontAlgn="base">
      <a:spcBef>
        <a:spcPct val="0"/>
      </a:spcBef>
      <a:spcAft>
        <a:spcPct val="0"/>
      </a:spcAft>
      <a:defRPr sz="2400" kern="1200">
        <a:solidFill>
          <a:srgbClr val="FFFF66"/>
        </a:solidFill>
        <a:latin typeface="Arial" charset="0"/>
        <a:ea typeface="+mn-ea"/>
        <a:cs typeface="+mn-cs"/>
      </a:defRPr>
    </a:lvl2pPr>
    <a:lvl3pPr marL="914400" algn="l" rtl="0" fontAlgn="base">
      <a:spcBef>
        <a:spcPct val="0"/>
      </a:spcBef>
      <a:spcAft>
        <a:spcPct val="0"/>
      </a:spcAft>
      <a:defRPr sz="2400" kern="1200">
        <a:solidFill>
          <a:srgbClr val="FFFF66"/>
        </a:solidFill>
        <a:latin typeface="Arial" charset="0"/>
        <a:ea typeface="+mn-ea"/>
        <a:cs typeface="+mn-cs"/>
      </a:defRPr>
    </a:lvl3pPr>
    <a:lvl4pPr marL="1371600" algn="l" rtl="0" fontAlgn="base">
      <a:spcBef>
        <a:spcPct val="0"/>
      </a:spcBef>
      <a:spcAft>
        <a:spcPct val="0"/>
      </a:spcAft>
      <a:defRPr sz="2400" kern="1200">
        <a:solidFill>
          <a:srgbClr val="FFFF66"/>
        </a:solidFill>
        <a:latin typeface="Arial" charset="0"/>
        <a:ea typeface="+mn-ea"/>
        <a:cs typeface="+mn-cs"/>
      </a:defRPr>
    </a:lvl4pPr>
    <a:lvl5pPr marL="1828800" algn="l" rtl="0" fontAlgn="base">
      <a:spcBef>
        <a:spcPct val="0"/>
      </a:spcBef>
      <a:spcAft>
        <a:spcPct val="0"/>
      </a:spcAft>
      <a:defRPr sz="2400" kern="1200">
        <a:solidFill>
          <a:srgbClr val="FFFF66"/>
        </a:solidFill>
        <a:latin typeface="Arial" charset="0"/>
        <a:ea typeface="+mn-ea"/>
        <a:cs typeface="+mn-cs"/>
      </a:defRPr>
    </a:lvl5pPr>
    <a:lvl6pPr marL="2286000" algn="l" defTabSz="914400" rtl="0" eaLnBrk="1" latinLnBrk="0" hangingPunct="1">
      <a:defRPr sz="2400" kern="1200">
        <a:solidFill>
          <a:srgbClr val="FFFF66"/>
        </a:solidFill>
        <a:latin typeface="Arial" charset="0"/>
        <a:ea typeface="+mn-ea"/>
        <a:cs typeface="+mn-cs"/>
      </a:defRPr>
    </a:lvl6pPr>
    <a:lvl7pPr marL="2743200" algn="l" defTabSz="914400" rtl="0" eaLnBrk="1" latinLnBrk="0" hangingPunct="1">
      <a:defRPr sz="2400" kern="1200">
        <a:solidFill>
          <a:srgbClr val="FFFF66"/>
        </a:solidFill>
        <a:latin typeface="Arial" charset="0"/>
        <a:ea typeface="+mn-ea"/>
        <a:cs typeface="+mn-cs"/>
      </a:defRPr>
    </a:lvl7pPr>
    <a:lvl8pPr marL="3200400" algn="l" defTabSz="914400" rtl="0" eaLnBrk="1" latinLnBrk="0" hangingPunct="1">
      <a:defRPr sz="2400" kern="1200">
        <a:solidFill>
          <a:srgbClr val="FFFF66"/>
        </a:solidFill>
        <a:latin typeface="Arial" charset="0"/>
        <a:ea typeface="+mn-ea"/>
        <a:cs typeface="+mn-cs"/>
      </a:defRPr>
    </a:lvl8pPr>
    <a:lvl9pPr marL="3657600" algn="l" defTabSz="914400" rtl="0" eaLnBrk="1" latinLnBrk="0" hangingPunct="1">
      <a:defRPr sz="2400" kern="1200">
        <a:solidFill>
          <a:srgbClr val="FFFF66"/>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0707"/>
    <a:srgbClr val="FFFF66"/>
    <a:srgbClr val="000000"/>
    <a:srgbClr val="FF0000"/>
    <a:srgbClr val="FFFF00"/>
    <a:srgbClr val="3C2347"/>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90" autoAdjust="0"/>
    <p:restoredTop sz="79041" autoAdjust="0"/>
  </p:normalViewPr>
  <p:slideViewPr>
    <p:cSldViewPr>
      <p:cViewPr>
        <p:scale>
          <a:sx n="60" d="100"/>
          <a:sy n="60" d="100"/>
        </p:scale>
        <p:origin x="-1398" y="-72"/>
      </p:cViewPr>
      <p:guideLst>
        <p:guide orient="horz" pos="845"/>
        <p:guide orient="horz" pos="1661"/>
        <p:guide orient="horz" pos="3612"/>
        <p:guide pos="1247"/>
        <p:guide pos="4876"/>
      </p:guideLst>
    </p:cSldViewPr>
  </p:slideViewPr>
  <p:notesTextViewPr>
    <p:cViewPr>
      <p:scale>
        <a:sx n="100" d="100"/>
        <a:sy n="100" d="100"/>
      </p:scale>
      <p:origin x="0" y="0"/>
    </p:cViewPr>
  </p:notesTextViewPr>
  <p:sorterViewPr>
    <p:cViewPr>
      <p:scale>
        <a:sx n="80" d="100"/>
        <a:sy n="80" d="100"/>
      </p:scale>
      <p:origin x="0" y="857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0370" name="Rectangle 2"/>
          <p:cNvSpPr>
            <a:spLocks noGrp="1" noChangeArrowheads="1"/>
          </p:cNvSpPr>
          <p:nvPr>
            <p:ph type="hdr" sz="quarter"/>
          </p:nvPr>
        </p:nvSpPr>
        <p:spPr bwMode="auto">
          <a:xfrm>
            <a:off x="0" y="0"/>
            <a:ext cx="29432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674" tIns="46337" rIns="92674" bIns="46337" numCol="1" anchor="t" anchorCtr="0" compatLnSpc="1">
            <a:prstTxWarp prst="textNoShape">
              <a:avLst/>
            </a:prstTxWarp>
          </a:bodyPr>
          <a:lstStyle>
            <a:lvl1pPr defTabSz="927100" eaLnBrk="0" hangingPunct="0">
              <a:defRPr sz="1200">
                <a:solidFill>
                  <a:schemeClr val="tx1"/>
                </a:solidFill>
                <a:latin typeface="Times New Roman" pitchFamily="18" charset="0"/>
              </a:defRPr>
            </a:lvl1pPr>
          </a:lstStyle>
          <a:p>
            <a:endParaRPr lang="en-US"/>
          </a:p>
        </p:txBody>
      </p:sp>
      <p:sp>
        <p:nvSpPr>
          <p:cNvPr id="1210371" name="Rectangle 3"/>
          <p:cNvSpPr>
            <a:spLocks noGrp="1" noChangeArrowheads="1"/>
          </p:cNvSpPr>
          <p:nvPr>
            <p:ph type="dt" sz="quarter" idx="1"/>
          </p:nvPr>
        </p:nvSpPr>
        <p:spPr bwMode="auto">
          <a:xfrm>
            <a:off x="3844925" y="0"/>
            <a:ext cx="29432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674" tIns="46337" rIns="92674" bIns="46337" numCol="1" anchor="t" anchorCtr="0" compatLnSpc="1">
            <a:prstTxWarp prst="textNoShape">
              <a:avLst/>
            </a:prstTxWarp>
          </a:bodyPr>
          <a:lstStyle>
            <a:lvl1pPr algn="r" defTabSz="927100" eaLnBrk="0" hangingPunct="0">
              <a:defRPr sz="1200">
                <a:solidFill>
                  <a:schemeClr val="tx1"/>
                </a:solidFill>
                <a:latin typeface="Times New Roman" pitchFamily="18" charset="0"/>
              </a:defRPr>
            </a:lvl1pPr>
          </a:lstStyle>
          <a:p>
            <a:endParaRPr lang="en-US"/>
          </a:p>
        </p:txBody>
      </p:sp>
      <p:sp>
        <p:nvSpPr>
          <p:cNvPr id="1210372" name="Rectangle 4"/>
          <p:cNvSpPr>
            <a:spLocks noGrp="1" noChangeArrowheads="1"/>
          </p:cNvSpPr>
          <p:nvPr>
            <p:ph type="ftr" sz="quarter" idx="2"/>
          </p:nvPr>
        </p:nvSpPr>
        <p:spPr bwMode="auto">
          <a:xfrm>
            <a:off x="0" y="9431338"/>
            <a:ext cx="29432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674" tIns="46337" rIns="92674" bIns="46337" numCol="1" anchor="b" anchorCtr="0" compatLnSpc="1">
            <a:prstTxWarp prst="textNoShape">
              <a:avLst/>
            </a:prstTxWarp>
          </a:bodyPr>
          <a:lstStyle>
            <a:lvl1pPr defTabSz="927100" eaLnBrk="0" hangingPunct="0">
              <a:defRPr sz="1200">
                <a:solidFill>
                  <a:schemeClr val="tx1"/>
                </a:solidFill>
                <a:latin typeface="Times New Roman" pitchFamily="18" charset="0"/>
              </a:defRPr>
            </a:lvl1pPr>
          </a:lstStyle>
          <a:p>
            <a:endParaRPr lang="en-US"/>
          </a:p>
        </p:txBody>
      </p:sp>
      <p:sp>
        <p:nvSpPr>
          <p:cNvPr id="1210373" name="Rectangle 5"/>
          <p:cNvSpPr>
            <a:spLocks noGrp="1" noChangeArrowheads="1"/>
          </p:cNvSpPr>
          <p:nvPr>
            <p:ph type="sldNum" sz="quarter" idx="3"/>
          </p:nvPr>
        </p:nvSpPr>
        <p:spPr bwMode="auto">
          <a:xfrm>
            <a:off x="3844925" y="9431338"/>
            <a:ext cx="29432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674" tIns="46337" rIns="92674" bIns="46337" numCol="1" anchor="b" anchorCtr="0" compatLnSpc="1">
            <a:prstTxWarp prst="textNoShape">
              <a:avLst/>
            </a:prstTxWarp>
          </a:bodyPr>
          <a:lstStyle>
            <a:lvl1pPr algn="r" defTabSz="927100" eaLnBrk="0" hangingPunct="0">
              <a:defRPr sz="1200">
                <a:solidFill>
                  <a:schemeClr val="tx1"/>
                </a:solidFill>
                <a:latin typeface="Times New Roman" pitchFamily="18" charset="0"/>
              </a:defRPr>
            </a:lvl1pPr>
          </a:lstStyle>
          <a:p>
            <a:fld id="{2EBBB395-0ACC-4B65-84D2-BCE15B1AD8FA}" type="slidenum">
              <a:rPr lang="en-US"/>
              <a:pPr/>
              <a:t>‹#›</a:t>
            </a:fld>
            <a:endParaRPr lang="en-US"/>
          </a:p>
        </p:txBody>
      </p:sp>
    </p:spTree>
    <p:extLst>
      <p:ext uri="{BB962C8B-B14F-4D97-AF65-F5344CB8AC3E}">
        <p14:creationId xmlns:p14="http://schemas.microsoft.com/office/powerpoint/2010/main" val="297435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1638"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6513" y="0"/>
            <a:ext cx="2941637" cy="496888"/>
          </a:xfrm>
          <a:prstGeom prst="rect">
            <a:avLst/>
          </a:prstGeom>
        </p:spPr>
        <p:txBody>
          <a:bodyPr vert="horz" lIns="91440" tIns="45720" rIns="91440" bIns="45720" rtlCol="0"/>
          <a:lstStyle>
            <a:lvl1pPr algn="r">
              <a:defRPr sz="1200"/>
            </a:lvl1pPr>
          </a:lstStyle>
          <a:p>
            <a:fld id="{C99D6D2B-BE7C-48A9-8A83-7B3F9ED92384}" type="datetimeFigureOut">
              <a:rPr lang="en-US" smtClean="0"/>
              <a:t>7/16/2017</a:t>
            </a:fld>
            <a:endParaRPr lang="en-US"/>
          </a:p>
        </p:txBody>
      </p:sp>
      <p:sp>
        <p:nvSpPr>
          <p:cNvPr id="4" name="Slide Image Placeholder 3"/>
          <p:cNvSpPr>
            <a:spLocks noGrp="1" noRot="1" noChangeAspect="1"/>
          </p:cNvSpPr>
          <p:nvPr>
            <p:ph type="sldImg" idx="2"/>
          </p:nvPr>
        </p:nvSpPr>
        <p:spPr>
          <a:xfrm>
            <a:off x="912813" y="744538"/>
            <a:ext cx="4964112" cy="3724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6463"/>
            <a:ext cx="5430838" cy="44688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1338"/>
            <a:ext cx="2941638" cy="496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6513" y="9431338"/>
            <a:ext cx="2941637" cy="496887"/>
          </a:xfrm>
          <a:prstGeom prst="rect">
            <a:avLst/>
          </a:prstGeom>
        </p:spPr>
        <p:txBody>
          <a:bodyPr vert="horz" lIns="91440" tIns="45720" rIns="91440" bIns="45720" rtlCol="0" anchor="b"/>
          <a:lstStyle>
            <a:lvl1pPr algn="r">
              <a:defRPr sz="1200"/>
            </a:lvl1pPr>
          </a:lstStyle>
          <a:p>
            <a:fld id="{D242072B-C88C-46FC-9F49-B0FFA0EAB1C8}" type="slidenum">
              <a:rPr lang="en-US" smtClean="0"/>
              <a:t>‹#›</a:t>
            </a:fld>
            <a:endParaRPr lang="en-US"/>
          </a:p>
        </p:txBody>
      </p:sp>
    </p:spTree>
    <p:extLst>
      <p:ext uri="{BB962C8B-B14F-4D97-AF65-F5344CB8AC3E}">
        <p14:creationId xmlns:p14="http://schemas.microsoft.com/office/powerpoint/2010/main" val="211331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22FB28E-DB03-4E62-A3D7-676283CA1D3A}" type="slidenum">
              <a:rPr lang="en-US" smtClean="0">
                <a:latin typeface="Tahoma" pitchFamily="34" charset="0"/>
              </a:rPr>
              <a:pPr/>
              <a:t>1</a:t>
            </a:fld>
            <a:endParaRPr lang="en-US" smtClean="0">
              <a:latin typeface="Tahoma"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Disagree</a:t>
            </a:r>
            <a:r>
              <a:rPr lang="en-AU" baseline="0" dirty="0" smtClean="0"/>
              <a:t> with Popper; </a:t>
            </a:r>
            <a:r>
              <a:rPr lang="en-AU" sz="1200" b="0" i="0" u="none" strike="noStrike" kern="1200" dirty="0" smtClean="0">
                <a:solidFill>
                  <a:schemeClr val="tx1"/>
                </a:solidFill>
                <a:effectLst/>
                <a:latin typeface="+mn-lt"/>
                <a:ea typeface="+mn-ea"/>
                <a:cs typeface="+mn-cs"/>
              </a:rPr>
              <a:t>The criterion of puzzle-solving:</a:t>
            </a:r>
            <a:r>
              <a:rPr lang="en-AU" sz="1200" b="0" i="0" u="none" strike="noStrike" kern="1200" baseline="0" dirty="0" smtClean="0">
                <a:solidFill>
                  <a:schemeClr val="tx1"/>
                </a:solidFill>
                <a:effectLst/>
                <a:latin typeface="+mn-lt"/>
                <a:ea typeface="+mn-ea"/>
                <a:cs typeface="+mn-cs"/>
              </a:rPr>
              <a:t> </a:t>
            </a:r>
            <a:r>
              <a:rPr lang="en-AU" baseline="0" dirty="0" smtClean="0"/>
              <a:t>Kuhn’s view of demarcation is most clearly expressed in his comparison of astronomy with astrology. Since antiquity, astronomy has been a puzzle-solving activity and therefore a science. If an astronomer’s prediction failed, then this was a puzzle that he could hope to solve for instance with more measurements or with adjustments of the theory. In contrast, the astrologer had no such puzzles since in that discipline</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12</a:t>
            </a:fld>
            <a:endParaRPr lang="en-US"/>
          </a:p>
        </p:txBody>
      </p:sp>
    </p:spTree>
    <p:extLst>
      <p:ext uri="{BB962C8B-B14F-4D97-AF65-F5344CB8AC3E}">
        <p14:creationId xmlns:p14="http://schemas.microsoft.com/office/powerpoint/2010/main" val="24554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approaches</a:t>
            </a:r>
            <a:r>
              <a:rPr lang="en-AU" baseline="0" dirty="0" smtClean="0"/>
              <a:t> for determining what is and is not a science, are themselves not very scientific. Cherry-picking isolated examples, uncontrolled, not empirical </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15</a:t>
            </a:fld>
            <a:endParaRPr lang="en-US"/>
          </a:p>
        </p:txBody>
      </p:sp>
    </p:spTree>
    <p:extLst>
      <p:ext uri="{BB962C8B-B14F-4D97-AF65-F5344CB8AC3E}">
        <p14:creationId xmlns:p14="http://schemas.microsoft.com/office/powerpoint/2010/main" val="286061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Going back to Comte, we can proposed a hypothesis</a:t>
            </a:r>
            <a:r>
              <a:rPr lang="en-AU" baseline="0" dirty="0" smtClean="0"/>
              <a:t> of an hierarchy of the sciences that we can test </a:t>
            </a:r>
            <a:r>
              <a:rPr lang="en-AU" baseline="0" dirty="0" err="1" smtClean="0"/>
              <a:t>quantitatvly</a:t>
            </a:r>
            <a:r>
              <a:rPr lang="en-AU" baseline="0" dirty="0" smtClean="0"/>
              <a:t> </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16</a:t>
            </a:fld>
            <a:endParaRPr lang="en-US"/>
          </a:p>
        </p:txBody>
      </p:sp>
    </p:spTree>
    <p:extLst>
      <p:ext uri="{BB962C8B-B14F-4D97-AF65-F5344CB8AC3E}">
        <p14:creationId xmlns:p14="http://schemas.microsoft.com/office/powerpoint/2010/main" val="723218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let’s see what scientists actually do, and them compare how archaeology fits in</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17</a:t>
            </a:fld>
            <a:endParaRPr lang="en-US"/>
          </a:p>
        </p:txBody>
      </p:sp>
    </p:spTree>
    <p:extLst>
      <p:ext uri="{BB962C8B-B14F-4D97-AF65-F5344CB8AC3E}">
        <p14:creationId xmlns:p14="http://schemas.microsoft.com/office/powerpoint/2010/main" val="340659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29,000 papers published at the beginning of 2012 in journals that Thomson Reuters’ Essential Science Indicators (ESI)</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18</a:t>
            </a:fld>
            <a:endParaRPr lang="en-US"/>
          </a:p>
        </p:txBody>
      </p:sp>
    </p:spTree>
    <p:extLst>
      <p:ext uri="{BB962C8B-B14F-4D97-AF65-F5344CB8AC3E}">
        <p14:creationId xmlns:p14="http://schemas.microsoft.com/office/powerpoint/2010/main" val="658921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29,000 papers published at the beginning of 2012 in journals that Thomson Reuters’ Essential Science Indicators (ESI)</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19</a:t>
            </a:fld>
            <a:endParaRPr lang="en-US"/>
          </a:p>
        </p:txBody>
      </p:sp>
    </p:spTree>
    <p:extLst>
      <p:ext uri="{BB962C8B-B14F-4D97-AF65-F5344CB8AC3E}">
        <p14:creationId xmlns:p14="http://schemas.microsoft.com/office/powerpoint/2010/main" val="658921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1F6082F-8BED-46CE-8FCD-D15502772A95}" type="slidenum">
              <a:rPr lang="en-AU" altLang="en-US"/>
              <a:pPr eaLnBrk="1" hangingPunct="1"/>
              <a:t>20</a:t>
            </a:fld>
            <a:endParaRPr lang="en-AU"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Research teams are almost by definition built around a consensus on objectives and methods. Moreover, the ability to study a problem with greater accuracy and detail leads to a specialization of roles, making collaboration essential [9]. The hardness of a field, therefore, should be manifest</a:t>
            </a:r>
          </a:p>
          <a:p>
            <a:r>
              <a:rPr lang="en-AU" sz="1200" b="0" i="0" u="none" strike="noStrike" kern="1200" baseline="0" dirty="0" smtClean="0">
                <a:solidFill>
                  <a:schemeClr val="tx1"/>
                </a:solidFill>
                <a:latin typeface="+mn-lt"/>
                <a:ea typeface="+mn-ea"/>
                <a:cs typeface="+mn-cs"/>
              </a:rPr>
              <a:t>in the size of its research teams. Alternative arguments would suggest that team size is a consequence of funding availability, rather than consensus per se</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22</a:t>
            </a:fld>
            <a:endParaRPr lang="en-US"/>
          </a:p>
        </p:txBody>
      </p:sp>
    </p:spTree>
    <p:extLst>
      <p:ext uri="{BB962C8B-B14F-4D97-AF65-F5344CB8AC3E}">
        <p14:creationId xmlns:p14="http://schemas.microsoft.com/office/powerpoint/2010/main" val="923159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When consensus is lower, papers must put greater efforts in describing the background, justify their rationale</a:t>
            </a:r>
          </a:p>
          <a:p>
            <a:r>
              <a:rPr lang="en-AU" sz="1200" b="0" i="0" u="none" strike="noStrike" kern="1200" baseline="0" dirty="0" smtClean="0">
                <a:solidFill>
                  <a:schemeClr val="tx1"/>
                </a:solidFill>
                <a:latin typeface="+mn-lt"/>
                <a:ea typeface="+mn-ea"/>
                <a:cs typeface="+mn-cs"/>
              </a:rPr>
              <a:t>and approach, back up their claims and extensively discuss their findings [47,52]. Longer introductions, and generally longer</a:t>
            </a:r>
          </a:p>
          <a:p>
            <a:r>
              <a:rPr lang="en-AU" sz="1200" b="0" i="0" u="none" strike="noStrike" kern="1200" baseline="0" dirty="0" smtClean="0">
                <a:solidFill>
                  <a:schemeClr val="tx1"/>
                </a:solidFill>
                <a:latin typeface="+mn-lt"/>
                <a:ea typeface="+mn-ea"/>
                <a:cs typeface="+mn-cs"/>
              </a:rPr>
              <a:t>papers, should therefore characterize softer research. We measured the total number of pages</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25</a:t>
            </a:fld>
            <a:endParaRPr lang="en-US"/>
          </a:p>
        </p:txBody>
      </p:sp>
    </p:spTree>
    <p:extLst>
      <p:ext uri="{BB962C8B-B14F-4D97-AF65-F5344CB8AC3E}">
        <p14:creationId xmlns:p14="http://schemas.microsoft.com/office/powerpoint/2010/main" val="3553001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Linguistic analyses of scientific papers noted that the number of substantive words in titles tended to be longer and to correlate with an article’s total length in harder fields [52,58]. This was interpreted as reflecting the greater empirical focus and efficiency of high-consensus fields, but the evidence was deemed too limited to draw firm conclusions. We measured the total number of words, divided by total number of pages.</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28</a:t>
            </a:fld>
            <a:endParaRPr lang="en-US"/>
          </a:p>
        </p:txBody>
      </p:sp>
    </p:spTree>
    <p:extLst>
      <p:ext uri="{BB962C8B-B14F-4D97-AF65-F5344CB8AC3E}">
        <p14:creationId xmlns:p14="http://schemas.microsoft.com/office/powerpoint/2010/main" val="827500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AU" altLang="en-US" dirty="0" smtClean="0"/>
              <a:t>Popper (failed),</a:t>
            </a:r>
            <a:r>
              <a:rPr lang="en-AU" altLang="en-US" baseline="0" dirty="0" smtClean="0"/>
              <a:t> </a:t>
            </a:r>
            <a:r>
              <a:rPr lang="en-AU" altLang="en-US" dirty="0" err="1" smtClean="0"/>
              <a:t>Lakatos</a:t>
            </a:r>
            <a:r>
              <a:rPr lang="en-AU" altLang="en-US" dirty="0" smtClean="0"/>
              <a:t> (best)… Merton (ideals)… </a:t>
            </a:r>
            <a:r>
              <a:rPr lang="en-AU" altLang="en-US" dirty="0" err="1" smtClean="0"/>
              <a:t>Ziman</a:t>
            </a:r>
            <a:r>
              <a:rPr lang="en-AU" altLang="en-US" smtClean="0"/>
              <a:t>… behaviours</a:t>
            </a:r>
            <a:r>
              <a:rPr lang="en-AU" altLang="en-US" dirty="0" smtClean="0"/>
              <a:t>: data sharing,</a:t>
            </a:r>
            <a:r>
              <a:rPr lang="en-AU" altLang="en-US" baseline="0" dirty="0" smtClean="0"/>
              <a:t> code sharing</a:t>
            </a:r>
            <a:endParaRPr lang="en-AU" altLang="en-US" dirty="0" smtClean="0"/>
          </a:p>
          <a:p>
            <a:pPr marL="228600" indent="-228600">
              <a:buAutoNum type="arabicPeriod"/>
            </a:pPr>
            <a:r>
              <a:rPr lang="en-AU" altLang="en-US" dirty="0" smtClean="0"/>
              <a:t>On archaeology few hard cores… data sharing, journal policies,</a:t>
            </a:r>
            <a:r>
              <a:rPr lang="en-AU" altLang="en-US" baseline="0" dirty="0" smtClean="0"/>
              <a:t> use of repositories</a:t>
            </a:r>
          </a:p>
          <a:p>
            <a:pPr marL="228600" indent="-228600">
              <a:buAutoNum type="arabicPeriod"/>
            </a:pPr>
            <a:r>
              <a:rPr lang="en-AU" altLang="en-US" baseline="0" dirty="0" smtClean="0"/>
              <a:t>Story of the title… My open science paper</a:t>
            </a:r>
            <a:endParaRPr lang="en-AU" altLang="en-US" dirty="0" smtClean="0"/>
          </a:p>
          <a:p>
            <a:pPr marL="228600" indent="-228600">
              <a:buAutoNum type="arabicPeriod"/>
            </a:pPr>
            <a:endParaRPr lang="en-AU" altLang="en-US" dirty="0"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1F6082F-8BED-46CE-8FCD-D15502772A95}" type="slidenum">
              <a:rPr lang="en-AU" altLang="en-US"/>
              <a:pPr eaLnBrk="1" hangingPunct="1"/>
              <a:t>2</a:t>
            </a:fld>
            <a:endParaRPr lang="en-AU"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For reasons similar to those that make an article longer, references to previous literature should also</a:t>
            </a:r>
          </a:p>
          <a:p>
            <a:r>
              <a:rPr lang="en-AU" sz="1200" b="0" i="0" u="none" strike="noStrike" kern="1200" baseline="0" dirty="0" smtClean="0">
                <a:solidFill>
                  <a:schemeClr val="tx1"/>
                </a:solidFill>
                <a:latin typeface="+mn-lt"/>
                <a:ea typeface="+mn-ea"/>
                <a:cs typeface="+mn-cs"/>
              </a:rPr>
              <a:t>be more numerous in low-consensus fields [47].</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31</a:t>
            </a:fld>
            <a:endParaRPr lang="en-US"/>
          </a:p>
        </p:txBody>
      </p:sp>
    </p:spTree>
    <p:extLst>
      <p:ext uri="{BB962C8B-B14F-4D97-AF65-F5344CB8AC3E}">
        <p14:creationId xmlns:p14="http://schemas.microsoft.com/office/powerpoint/2010/main" val="3618503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Having noted that some sciences ‘‘metabolize’’ the literature more rapidly, Derek de </a:t>
            </a:r>
            <a:r>
              <a:rPr lang="en-AU" sz="1200" b="0" i="0" u="none" strike="noStrike" kern="1200" baseline="0" dirty="0" err="1" smtClean="0">
                <a:solidFill>
                  <a:schemeClr val="tx1"/>
                </a:solidFill>
                <a:latin typeface="+mn-lt"/>
                <a:ea typeface="+mn-ea"/>
                <a:cs typeface="+mn-cs"/>
              </a:rPr>
              <a:t>Solla</a:t>
            </a:r>
            <a:r>
              <a:rPr lang="en-AU" sz="1200" b="0" i="0" u="none" strike="noStrike" kern="1200" baseline="0" dirty="0" smtClean="0">
                <a:solidFill>
                  <a:schemeClr val="tx1"/>
                </a:solidFill>
                <a:latin typeface="+mn-lt"/>
                <a:ea typeface="+mn-ea"/>
                <a:cs typeface="+mn-cs"/>
              </a:rPr>
              <a:t> Price proposed an index, which measures the proportion of cited references published in the five years preceding the citing paper [44]. This index was repeatedly shown to distinguish the social and</a:t>
            </a:r>
          </a:p>
          <a:p>
            <a:r>
              <a:rPr lang="en-AU" sz="1200" b="0" i="0" u="none" strike="noStrike" kern="1200" baseline="0" dirty="0" smtClean="0">
                <a:solidFill>
                  <a:schemeClr val="tx1"/>
                </a:solidFill>
                <a:latin typeface="+mn-lt"/>
                <a:ea typeface="+mn-ea"/>
                <a:cs typeface="+mn-cs"/>
              </a:rPr>
              <a:t>natural sciences, and is therefore considered the measure of hardness (e.g. [55]).</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34</a:t>
            </a:fld>
            <a:endParaRPr lang="en-US"/>
          </a:p>
        </p:txBody>
      </p:sp>
    </p:spTree>
    <p:extLst>
      <p:ext uri="{BB962C8B-B14F-4D97-AF65-F5344CB8AC3E}">
        <p14:creationId xmlns:p14="http://schemas.microsoft.com/office/powerpoint/2010/main" val="2590214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When scholars agree on the relative importance of scientific problems, their efforts will concentrate in specific fields and their findings will be of more general interest, leading to a greater concentration of the relevant literature in few, high-ranking outlets. From harder to softer fields, therefore, we predict a growing diversity of sources of information [47]. Our</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37</a:t>
            </a:fld>
            <a:endParaRPr lang="en-US"/>
          </a:p>
        </p:txBody>
      </p:sp>
    </p:spTree>
    <p:extLst>
      <p:ext uri="{BB962C8B-B14F-4D97-AF65-F5344CB8AC3E}">
        <p14:creationId xmlns:p14="http://schemas.microsoft.com/office/powerpoint/2010/main" val="2541509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Because</a:t>
            </a:r>
            <a:r>
              <a:rPr lang="en-AU" baseline="0" dirty="0" smtClean="0"/>
              <a:t> we work in isolated groups, and have a strong culture of privacy and individual data ownership. In short, we have a cultural attributes that stop us from being a science</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40</a:t>
            </a:fld>
            <a:endParaRPr lang="en-US"/>
          </a:p>
        </p:txBody>
      </p:sp>
    </p:spTree>
    <p:extLst>
      <p:ext uri="{BB962C8B-B14F-4D97-AF65-F5344CB8AC3E}">
        <p14:creationId xmlns:p14="http://schemas.microsoft.com/office/powerpoint/2010/main" val="2916502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1F6082F-8BED-46CE-8FCD-D15502772A95}" type="slidenum">
              <a:rPr lang="en-AU" altLang="en-US"/>
              <a:pPr eaLnBrk="1" hangingPunct="1"/>
              <a:t>41</a:t>
            </a:fld>
            <a:endParaRPr lang="en-AU"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smtClean="0"/>
              <a:t>http://onlinelibrary.wiley.com/doi/10.1111/j.1945-5100.1999.tb01388.x/epdf</a:t>
            </a:r>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1F6082F-8BED-46CE-8FCD-D15502772A95}" type="slidenum">
              <a:rPr lang="en-AU" altLang="en-US"/>
              <a:pPr eaLnBrk="1" hangingPunct="1"/>
              <a:t>44</a:t>
            </a:fld>
            <a:endParaRPr lang="en-AU"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comment is an allusion to Gulliver’s travels,</a:t>
            </a:r>
            <a:r>
              <a:rPr lang="en-AU" baseline="0" dirty="0" smtClean="0"/>
              <a:t> the topsy </a:t>
            </a:r>
            <a:r>
              <a:rPr lang="en-AU" baseline="0" dirty="0" err="1" smtClean="0"/>
              <a:t>turvey</a:t>
            </a:r>
            <a:r>
              <a:rPr lang="en-AU" baseline="0" dirty="0" smtClean="0"/>
              <a:t> world. The original meaning referred to tables in the late 19</a:t>
            </a:r>
            <a:r>
              <a:rPr lang="en-AU" baseline="30000" dirty="0" smtClean="0"/>
              <a:t>th</a:t>
            </a:r>
            <a:r>
              <a:rPr lang="en-AU" baseline="0" dirty="0" smtClean="0"/>
              <a:t> C that were designed for data storage, not communication. So it was difficult to get information out of them, for example, where are the groups? what are the trends? We have a related problem in archaeology now. </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46</a:t>
            </a:fld>
            <a:endParaRPr lang="en-US"/>
          </a:p>
        </p:txBody>
      </p:sp>
    </p:spTree>
    <p:extLst>
      <p:ext uri="{BB962C8B-B14F-4D97-AF65-F5344CB8AC3E}">
        <p14:creationId xmlns:p14="http://schemas.microsoft.com/office/powerpoint/2010/main" val="2928062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Because</a:t>
            </a:r>
            <a:r>
              <a:rPr lang="en-AU" baseline="0" dirty="0" smtClean="0"/>
              <a:t> they share an understanding that things are necessary for them to make progress in their field by making new predictions, and testing them</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47</a:t>
            </a:fld>
            <a:endParaRPr lang="en-US"/>
          </a:p>
        </p:txBody>
      </p:sp>
    </p:spTree>
    <p:extLst>
      <p:ext uri="{BB962C8B-B14F-4D97-AF65-F5344CB8AC3E}">
        <p14:creationId xmlns:p14="http://schemas.microsoft.com/office/powerpoint/2010/main" val="3345873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Code for this is here:  https://gist.github.com/benmarwick/931a7ede38afd473825baface2f0b8b8</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50</a:t>
            </a:fld>
            <a:endParaRPr lang="en-US"/>
          </a:p>
        </p:txBody>
      </p:sp>
    </p:spTree>
    <p:extLst>
      <p:ext uri="{BB962C8B-B14F-4D97-AF65-F5344CB8AC3E}">
        <p14:creationId xmlns:p14="http://schemas.microsoft.com/office/powerpoint/2010/main" val="4108047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And here are the tools</a:t>
            </a:r>
            <a:r>
              <a:rPr lang="en-AU" baseline="0" dirty="0" smtClean="0"/>
              <a:t>. We’ll be  working on these over the next few days to get familiar with them to do real work. </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53</a:t>
            </a:fld>
            <a:endParaRPr lang="en-US"/>
          </a:p>
        </p:txBody>
      </p:sp>
    </p:spTree>
    <p:extLst>
      <p:ext uri="{BB962C8B-B14F-4D97-AF65-F5344CB8AC3E}">
        <p14:creationId xmlns:p14="http://schemas.microsoft.com/office/powerpoint/2010/main" val="3220594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smtClean="0"/>
              <a:t>http://onlinelibrary.wiley.com/doi/10.1111/j.1945-5100.1999.tb01388.x/epdf</a:t>
            </a:r>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1F6082F-8BED-46CE-8FCD-D15502772A95}" type="slidenum">
              <a:rPr lang="en-AU" altLang="en-US"/>
              <a:pPr eaLnBrk="1" hangingPunct="1"/>
              <a:t>3</a:t>
            </a:fld>
            <a:endParaRPr lang="en-AU"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Here’s how this new way of working fits</a:t>
            </a:r>
            <a:r>
              <a:rPr lang="en-AU" baseline="0" dirty="0" smtClean="0"/>
              <a:t> into a typical archaeological research project. </a:t>
            </a:r>
            <a:r>
              <a:rPr lang="en-AU" dirty="0" smtClean="0"/>
              <a:t>This is complicated, and some people have mentioned directly that it’s too much. So you might</a:t>
            </a:r>
            <a:r>
              <a:rPr lang="en-AU" baseline="0" dirty="0" smtClean="0"/>
              <a:t> ask… </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55</a:t>
            </a:fld>
            <a:endParaRPr lang="en-US"/>
          </a:p>
        </p:txBody>
      </p:sp>
    </p:spTree>
    <p:extLst>
      <p:ext uri="{BB962C8B-B14F-4D97-AF65-F5344CB8AC3E}">
        <p14:creationId xmlns:p14="http://schemas.microsoft.com/office/powerpoint/2010/main" val="2694313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smtClean="0"/>
              <a:t>http://onlinelibrary.wiley.com/doi/10.1111/j.1945-5100.1999.tb01388.x/epdf</a:t>
            </a:r>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1F6082F-8BED-46CE-8FCD-D15502772A95}" type="slidenum">
              <a:rPr lang="en-AU" altLang="en-US"/>
              <a:pPr eaLnBrk="1" hangingPunct="1"/>
              <a:t>56</a:t>
            </a:fld>
            <a:endParaRPr lang="en-AU"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endParaRPr lang="en-AU" altLang="en-US" dirty="0"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1F6082F-8BED-46CE-8FCD-D15502772A95}" type="slidenum">
              <a:rPr lang="en-AU" altLang="en-US"/>
              <a:pPr eaLnBrk="1" hangingPunct="1"/>
              <a:t>60</a:t>
            </a:fld>
            <a:endParaRPr lang="en-AU"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First philosopher of science, suggested a hierarchy of science, a thing is a science if it depends on some higher science, stopping</a:t>
            </a:r>
            <a:r>
              <a:rPr lang="en-AU" baseline="0" dirty="0" smtClean="0"/>
              <a:t> at math. Invented social science</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5</a:t>
            </a:fld>
            <a:endParaRPr lang="en-US"/>
          </a:p>
        </p:txBody>
      </p:sp>
    </p:spTree>
    <p:extLst>
      <p:ext uri="{BB962C8B-B14F-4D97-AF65-F5344CB8AC3E}">
        <p14:creationId xmlns:p14="http://schemas.microsoft.com/office/powerpoint/2010/main" val="1584700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Pearson</a:t>
            </a:r>
            <a:r>
              <a:rPr lang="en-AU" baseline="0" dirty="0" smtClean="0"/>
              <a:t> of Pearson’s correlation coefficient, founder of mathematical statistics. Also into social Darwinism and eugenics. This book was a favourite of the young Einstein. Says that “The scientific method has the following distinctive features: (a) careful and accurate measurement of data, and "observation of their correlation and sequence“…”</a:t>
            </a:r>
          </a:p>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7</a:t>
            </a:fld>
            <a:endParaRPr lang="en-US"/>
          </a:p>
        </p:txBody>
      </p:sp>
    </p:spTree>
    <p:extLst>
      <p:ext uri="{BB962C8B-B14F-4D97-AF65-F5344CB8AC3E}">
        <p14:creationId xmlns:p14="http://schemas.microsoft.com/office/powerpoint/2010/main" val="246012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 as a particular type of</a:t>
            </a:r>
            <a:r>
              <a:rPr lang="en-AU" baseline="0" dirty="0" smtClean="0"/>
              <a:t> </a:t>
            </a:r>
            <a:r>
              <a:rPr lang="en-AU" dirty="0" smtClean="0"/>
              <a:t>language game… Only statements that are empirically verifiable (i.e. verifiable through the senses) are cognitively meaningful, or else they are truths of logic (tautologies). “every meaningful proposition must be logically reducible</a:t>
            </a:r>
            <a:r>
              <a:rPr lang="en-AU" baseline="0" dirty="0" smtClean="0"/>
              <a:t> </a:t>
            </a:r>
            <a:r>
              <a:rPr lang="en-AU" dirty="0" smtClean="0"/>
              <a:t>to</a:t>
            </a:r>
            <a:r>
              <a:rPr lang="en-AU" baseline="0" dirty="0" smtClean="0"/>
              <a:t> </a:t>
            </a:r>
            <a:r>
              <a:rPr lang="en-AU" dirty="0" smtClean="0"/>
              <a:t>elementary (or atomic) propositions, which he characterizes as</a:t>
            </a:r>
          </a:p>
          <a:p>
            <a:r>
              <a:rPr lang="en-AU" dirty="0" smtClean="0"/>
              <a:t>descriptions or ‘pictures of reality’.</a:t>
            </a:r>
            <a:r>
              <a:rPr lang="en-AU" baseline="0" dirty="0" smtClean="0"/>
              <a:t> </a:t>
            </a:r>
            <a:endParaRPr lang="en-AU" dirty="0" smtClean="0"/>
          </a:p>
          <a:p>
            <a:r>
              <a:rPr lang="en-AU" dirty="0" smtClean="0"/>
              <a:t> </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8</a:t>
            </a:fld>
            <a:endParaRPr lang="en-US"/>
          </a:p>
        </p:txBody>
      </p:sp>
    </p:spTree>
    <p:extLst>
      <p:ext uri="{BB962C8B-B14F-4D97-AF65-F5344CB8AC3E}">
        <p14:creationId xmlns:p14="http://schemas.microsoft.com/office/powerpoint/2010/main" val="400338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Invented the focus group</a:t>
            </a:r>
            <a:r>
              <a:rPr lang="en-AU" baseline="0" dirty="0" smtClean="0"/>
              <a:t> after radios became common in homes in the US. established sociology as a major scientific discipline, </a:t>
            </a:r>
            <a:r>
              <a:rPr lang="en-AU" sz="1200" b="0" i="0" kern="1200" dirty="0" smtClean="0">
                <a:solidFill>
                  <a:schemeClr val="tx1"/>
                </a:solidFill>
                <a:effectLst/>
                <a:latin typeface="+mn-lt"/>
                <a:ea typeface="+mn-ea"/>
                <a:cs typeface="+mn-cs"/>
              </a:rPr>
              <a:t>"Matthew effect“ etc. Mismatch of norms with reality</a:t>
            </a:r>
            <a:r>
              <a:rPr lang="en-AU" sz="1200" b="0" i="0" kern="1200" baseline="0" dirty="0" smtClean="0">
                <a:solidFill>
                  <a:schemeClr val="tx1"/>
                </a:solidFill>
                <a:effectLst/>
                <a:latin typeface="+mn-lt"/>
                <a:ea typeface="+mn-ea"/>
                <a:cs typeface="+mn-cs"/>
              </a:rPr>
              <a:t> is a major source of </a:t>
            </a:r>
            <a:r>
              <a:rPr lang="en-AU" sz="1200" b="0" i="0" kern="1200" baseline="0" smtClean="0">
                <a:solidFill>
                  <a:schemeClr val="tx1"/>
                </a:solidFill>
                <a:effectLst/>
                <a:latin typeface="+mn-lt"/>
                <a:ea typeface="+mn-ea"/>
                <a:cs typeface="+mn-cs"/>
              </a:rPr>
              <a:t>personal stress. </a:t>
            </a:r>
            <a:endParaRPr lang="en-AU" baseline="0" dirty="0" smtClean="0"/>
          </a:p>
          <a:p>
            <a:endParaRPr lang="en-AU" baseline="0" dirty="0" smtClean="0"/>
          </a:p>
          <a:p>
            <a:r>
              <a:rPr lang="en-AU" dirty="0" smtClean="0"/>
              <a:t>CUDOS:</a:t>
            </a:r>
            <a:r>
              <a:rPr lang="en-AU" baseline="0" dirty="0" smtClean="0"/>
              <a:t> </a:t>
            </a:r>
            <a:r>
              <a:rPr lang="en-AU" b="1" dirty="0" smtClean="0">
                <a:solidFill>
                  <a:srgbClr val="FF0000"/>
                </a:solidFill>
              </a:rPr>
              <a:t>universalism</a:t>
            </a:r>
            <a:r>
              <a:rPr lang="en-AU" dirty="0" smtClean="0"/>
              <a:t>: scientific validity is independent of the </a:t>
            </a:r>
            <a:r>
              <a:rPr lang="en-AU" dirty="0" err="1" smtClean="0"/>
              <a:t>sociopolitical</a:t>
            </a:r>
            <a:r>
              <a:rPr lang="en-AU" dirty="0" smtClean="0"/>
              <a:t> status/personal attributes of its participants.</a:t>
            </a:r>
            <a:r>
              <a:rPr lang="en-AU" baseline="0" dirty="0" smtClean="0"/>
              <a:t> </a:t>
            </a:r>
            <a:r>
              <a:rPr lang="en-AU" dirty="0" smtClean="0"/>
              <a:t>“</a:t>
            </a:r>
            <a:r>
              <a:rPr lang="en-AU" b="1" dirty="0" smtClean="0"/>
              <a:t>communalism</a:t>
            </a:r>
            <a:r>
              <a:rPr lang="en-AU" dirty="0" smtClean="0"/>
              <a:t>”: all scientists should have common ownership of scientific goods (intellectual property), to promote collective collaboration; secrecy is the opposite of this norm.</a:t>
            </a:r>
            <a:r>
              <a:rPr lang="en-AU" baseline="0" dirty="0" smtClean="0"/>
              <a:t> </a:t>
            </a:r>
            <a:r>
              <a:rPr lang="en-AU" b="1" dirty="0" smtClean="0"/>
              <a:t>disinterestedness</a:t>
            </a:r>
            <a:r>
              <a:rPr lang="en-AU" dirty="0" smtClean="0"/>
              <a:t>: scientific institutions act for the benefit of a common scientific enterprise, rather than for the personal gain of individuals within them</a:t>
            </a:r>
            <a:r>
              <a:rPr lang="en-AU" baseline="0" dirty="0" smtClean="0"/>
              <a:t> </a:t>
            </a:r>
            <a:r>
              <a:rPr lang="en-AU" b="1" dirty="0" smtClean="0"/>
              <a:t>organized scepticism</a:t>
            </a:r>
            <a:r>
              <a:rPr lang="en-AU" dirty="0" smtClean="0"/>
              <a:t>: scientific claims should be exposed to critical scrutiny before being accepted: both in methodology and institutional codes of conduct</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9</a:t>
            </a:fld>
            <a:endParaRPr lang="en-US"/>
          </a:p>
        </p:txBody>
      </p:sp>
    </p:spTree>
    <p:extLst>
      <p:ext uri="{BB962C8B-B14F-4D97-AF65-F5344CB8AC3E}">
        <p14:creationId xmlns:p14="http://schemas.microsoft.com/office/powerpoint/2010/main" val="1696607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Rejected verifiability as a criterion for a scientific theory or hypothesis to be scientific, rather than pseudoscientific or metaphysical. Instead he proposed as a criterion that the theory be falsifiable, or more precisely that “statements or systems of statements, in order to be ranked as scientific, must be capable of conflicting with possible, or conceivable observations” </a:t>
            </a:r>
          </a:p>
          <a:p>
            <a:endParaRPr lang="en-AU" dirty="0" smtClean="0"/>
          </a:p>
          <a:p>
            <a:r>
              <a:rPr lang="en-AU" sz="1200" b="0" i="0" kern="1200" dirty="0" smtClean="0">
                <a:solidFill>
                  <a:schemeClr val="tx1"/>
                </a:solidFill>
                <a:effectLst/>
                <a:latin typeface="+mn-lt"/>
                <a:ea typeface="+mn-ea"/>
                <a:cs typeface="+mn-cs"/>
              </a:rPr>
              <a:t>Popper’s demarcation criterion concerns the logical structure of theories.</a:t>
            </a:r>
            <a:endParaRPr lang="en-AU" dirty="0" smtClean="0"/>
          </a:p>
          <a:p>
            <a:endParaRPr lang="en-AU" dirty="0" smtClean="0"/>
          </a:p>
          <a:p>
            <a:r>
              <a:rPr lang="en-AU" dirty="0" smtClean="0"/>
              <a:t>Popper’s demarcation criterion has been criticized both for excluding legitimate science</a:t>
            </a:r>
            <a:r>
              <a:rPr lang="en-AU" baseline="0" dirty="0" smtClean="0"/>
              <a:t> </a:t>
            </a:r>
            <a:r>
              <a:rPr lang="en-AU" dirty="0" smtClean="0"/>
              <a:t>and for giving some </a:t>
            </a:r>
            <a:r>
              <a:rPr lang="en-AU" dirty="0" err="1" smtClean="0"/>
              <a:t>pseudosciences</a:t>
            </a:r>
            <a:r>
              <a:rPr lang="en-AU" dirty="0" smtClean="0"/>
              <a:t> the status of being.</a:t>
            </a:r>
            <a:r>
              <a:rPr lang="en-AU" baseline="0" dirty="0" smtClean="0"/>
              <a:t> </a:t>
            </a:r>
            <a:r>
              <a:rPr lang="en-AU" dirty="0" smtClean="0"/>
              <a:t>Strictly speaking, his criterion excludes the possibility that there can be a pseudoscientific claim that is refutable. </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10</a:t>
            </a:fld>
            <a:endParaRPr lang="en-US"/>
          </a:p>
        </p:txBody>
      </p:sp>
    </p:spTree>
    <p:extLst>
      <p:ext uri="{BB962C8B-B14F-4D97-AF65-F5344CB8AC3E}">
        <p14:creationId xmlns:p14="http://schemas.microsoft.com/office/powerpoint/2010/main" val="2766403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Upset with Popper’s </a:t>
            </a:r>
            <a:r>
              <a:rPr lang="en-AU" sz="1200" b="0" i="0" kern="1200" dirty="0" smtClean="0">
                <a:solidFill>
                  <a:schemeClr val="tx1"/>
                </a:solidFill>
                <a:effectLst/>
                <a:latin typeface="+mn-lt"/>
                <a:ea typeface="+mn-ea"/>
                <a:cs typeface="+mn-cs"/>
              </a:rPr>
              <a:t>demarcation criterion concerns the logical structure of theories</a:t>
            </a:r>
            <a:r>
              <a:rPr lang="en-AU" sz="1200" b="0" i="0" kern="1200" baseline="0" dirty="0" smtClean="0">
                <a:solidFill>
                  <a:schemeClr val="tx1"/>
                </a:solidFill>
                <a:effectLst/>
                <a:latin typeface="+mn-lt"/>
                <a:ea typeface="+mn-ea"/>
                <a:cs typeface="+mn-cs"/>
              </a:rPr>
              <a:t> because Popper does not require evidence. S</a:t>
            </a:r>
            <a:r>
              <a:rPr lang="en-AU" dirty="0" smtClean="0"/>
              <a:t>ophisticated (methodological) </a:t>
            </a:r>
            <a:r>
              <a:rPr lang="en-AU" dirty="0" err="1" smtClean="0"/>
              <a:t>falsificationism</a:t>
            </a:r>
            <a:r>
              <a:rPr lang="en-AU" dirty="0" smtClean="0"/>
              <a:t>: a theory is pseudoscientific if it fails to make any novel predictions of previously unknown phenomena, in contrast with scientific theories, which predict novel fact(s).</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11</a:t>
            </a:fld>
            <a:endParaRPr lang="en-US"/>
          </a:p>
        </p:txBody>
      </p:sp>
    </p:spTree>
    <p:extLst>
      <p:ext uri="{BB962C8B-B14F-4D97-AF65-F5344CB8AC3E}">
        <p14:creationId xmlns:p14="http://schemas.microsoft.com/office/powerpoint/2010/main" val="453182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4E3C95-59E1-408F-A2D0-F80B8D4C667A}" type="slidenum">
              <a:rPr lang="en-US"/>
              <a:pPr>
                <a:defRPr/>
              </a:pPr>
              <a:t>‹#›</a:t>
            </a:fld>
            <a:endParaRPr lang="en-US"/>
          </a:p>
        </p:txBody>
      </p:sp>
    </p:spTree>
    <p:extLst>
      <p:ext uri="{BB962C8B-B14F-4D97-AF65-F5344CB8AC3E}">
        <p14:creationId xmlns:p14="http://schemas.microsoft.com/office/powerpoint/2010/main" val="159180931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3E338B-4477-4D6A-B8D6-EF5B749CCD82}" type="slidenum">
              <a:rPr lang="en-US"/>
              <a:pPr>
                <a:defRPr/>
              </a:pPr>
              <a:t>‹#›</a:t>
            </a:fld>
            <a:endParaRPr lang="en-US"/>
          </a:p>
        </p:txBody>
      </p:sp>
    </p:spTree>
    <p:extLst>
      <p:ext uri="{BB962C8B-B14F-4D97-AF65-F5344CB8AC3E}">
        <p14:creationId xmlns:p14="http://schemas.microsoft.com/office/powerpoint/2010/main" val="275092752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AA2D75-155B-4A9D-B0A5-2CE4BDC9C21C}" type="slidenum">
              <a:rPr lang="en-US"/>
              <a:pPr>
                <a:defRPr/>
              </a:pPr>
              <a:t>‹#›</a:t>
            </a:fld>
            <a:endParaRPr lang="en-US"/>
          </a:p>
        </p:txBody>
      </p:sp>
    </p:spTree>
    <p:extLst>
      <p:ext uri="{BB962C8B-B14F-4D97-AF65-F5344CB8AC3E}">
        <p14:creationId xmlns:p14="http://schemas.microsoft.com/office/powerpoint/2010/main" val="7755956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86E5D5E-0113-496A-B52A-9361850A3C9F}" type="slidenum">
              <a:rPr lang="en-US"/>
              <a:pPr>
                <a:defRPr/>
              </a:pPr>
              <a:t>‹#›</a:t>
            </a:fld>
            <a:endParaRPr lang="en-US"/>
          </a:p>
        </p:txBody>
      </p:sp>
    </p:spTree>
    <p:extLst>
      <p:ext uri="{BB962C8B-B14F-4D97-AF65-F5344CB8AC3E}">
        <p14:creationId xmlns:p14="http://schemas.microsoft.com/office/powerpoint/2010/main" val="5839341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CB2FE57-9C3E-4D76-995A-EADDE35D6D7B}" type="slidenum">
              <a:rPr lang="en-US"/>
              <a:pPr>
                <a:defRPr/>
              </a:pPr>
              <a:t>‹#›</a:t>
            </a:fld>
            <a:endParaRPr lang="en-US"/>
          </a:p>
        </p:txBody>
      </p:sp>
    </p:spTree>
    <p:extLst>
      <p:ext uri="{BB962C8B-B14F-4D97-AF65-F5344CB8AC3E}">
        <p14:creationId xmlns:p14="http://schemas.microsoft.com/office/powerpoint/2010/main" val="240870025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3424CA6-961F-456D-9940-84F81E2C2D94}" type="slidenum">
              <a:rPr lang="en-US"/>
              <a:pPr>
                <a:defRPr/>
              </a:pPr>
              <a:t>‹#›</a:t>
            </a:fld>
            <a:endParaRPr lang="en-US"/>
          </a:p>
        </p:txBody>
      </p:sp>
    </p:spTree>
    <p:extLst>
      <p:ext uri="{BB962C8B-B14F-4D97-AF65-F5344CB8AC3E}">
        <p14:creationId xmlns:p14="http://schemas.microsoft.com/office/powerpoint/2010/main" val="280143497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86AA85A-F529-47E8-8D5E-FE4CBFD21D50}" type="slidenum">
              <a:rPr lang="en-US"/>
              <a:pPr>
                <a:defRPr/>
              </a:pPr>
              <a:t>‹#›</a:t>
            </a:fld>
            <a:endParaRPr lang="en-US"/>
          </a:p>
        </p:txBody>
      </p:sp>
    </p:spTree>
    <p:extLst>
      <p:ext uri="{BB962C8B-B14F-4D97-AF65-F5344CB8AC3E}">
        <p14:creationId xmlns:p14="http://schemas.microsoft.com/office/powerpoint/2010/main" val="211819597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26547F6-2CDA-4F9C-BAA2-5F32019EB7FA}" type="slidenum">
              <a:rPr lang="en-US"/>
              <a:pPr>
                <a:defRPr/>
              </a:pPr>
              <a:t>‹#›</a:t>
            </a:fld>
            <a:endParaRPr lang="en-US"/>
          </a:p>
        </p:txBody>
      </p:sp>
    </p:spTree>
    <p:extLst>
      <p:ext uri="{BB962C8B-B14F-4D97-AF65-F5344CB8AC3E}">
        <p14:creationId xmlns:p14="http://schemas.microsoft.com/office/powerpoint/2010/main" val="249737917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AA29570-A1F1-4041-BDC5-0E30A4102AB3}" type="slidenum">
              <a:rPr lang="en-US"/>
              <a:pPr>
                <a:defRPr/>
              </a:pPr>
              <a:t>‹#›</a:t>
            </a:fld>
            <a:endParaRPr lang="en-US"/>
          </a:p>
        </p:txBody>
      </p:sp>
    </p:spTree>
    <p:extLst>
      <p:ext uri="{BB962C8B-B14F-4D97-AF65-F5344CB8AC3E}">
        <p14:creationId xmlns:p14="http://schemas.microsoft.com/office/powerpoint/2010/main" val="367090765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3C58E7D-54D5-47BF-908C-76CF5F8AE1EF}" type="slidenum">
              <a:rPr lang="en-US"/>
              <a:pPr>
                <a:defRPr/>
              </a:pPr>
              <a:t>‹#›</a:t>
            </a:fld>
            <a:endParaRPr lang="en-US"/>
          </a:p>
        </p:txBody>
      </p:sp>
    </p:spTree>
    <p:extLst>
      <p:ext uri="{BB962C8B-B14F-4D97-AF65-F5344CB8AC3E}">
        <p14:creationId xmlns:p14="http://schemas.microsoft.com/office/powerpoint/2010/main" val="303776868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2E46A7B-AB4E-4342-8743-F604318E2C22}" type="slidenum">
              <a:rPr lang="en-US"/>
              <a:pPr>
                <a:defRPr/>
              </a:pPr>
              <a:t>‹#›</a:t>
            </a:fld>
            <a:endParaRPr lang="en-US"/>
          </a:p>
        </p:txBody>
      </p:sp>
    </p:spTree>
    <p:extLst>
      <p:ext uri="{BB962C8B-B14F-4D97-AF65-F5344CB8AC3E}">
        <p14:creationId xmlns:p14="http://schemas.microsoft.com/office/powerpoint/2010/main" val="238022122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solidFill>
                  <a:schemeClr val="tx1"/>
                </a:solidFill>
                <a:latin typeface="+mn-lt"/>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solidFill>
                  <a:schemeClr val="tx1"/>
                </a:solidFill>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solidFill>
                  <a:schemeClr val="tx1"/>
                </a:solidFill>
                <a:latin typeface="+mn-lt"/>
              </a:defRPr>
            </a:lvl1pPr>
          </a:lstStyle>
          <a:p>
            <a:pPr>
              <a:defRPr/>
            </a:pPr>
            <a:fld id="{F90606F8-A0D7-4888-8D92-8D7B67D7CC2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ChangeArrowheads="1"/>
          </p:cNvSpPr>
          <p:nvPr/>
        </p:nvSpPr>
        <p:spPr bwMode="auto">
          <a:xfrm>
            <a:off x="0" y="0"/>
            <a:ext cx="9144000" cy="6858000"/>
          </a:xfrm>
          <a:prstGeom prst="rect">
            <a:avLst/>
          </a:prstGeom>
          <a:solidFill>
            <a:srgbClr val="000000"/>
          </a:solidFill>
          <a:ln w="9525">
            <a:noFill/>
            <a:miter lim="800000"/>
            <a:headEnd/>
            <a:tailEnd/>
          </a:ln>
        </p:spPr>
        <p:txBody>
          <a:bodyPr wrap="none" anchor="ctr"/>
          <a:lstStyle/>
          <a:p>
            <a:endParaRPr lang="en-US" dirty="0"/>
          </a:p>
        </p:txBody>
      </p:sp>
      <p:sp>
        <p:nvSpPr>
          <p:cNvPr id="4099" name="Text Box 6"/>
          <p:cNvSpPr txBox="1">
            <a:spLocks noChangeArrowheads="1"/>
          </p:cNvSpPr>
          <p:nvPr/>
        </p:nvSpPr>
        <p:spPr bwMode="auto">
          <a:xfrm>
            <a:off x="20459" y="292001"/>
            <a:ext cx="9123541" cy="4001095"/>
          </a:xfrm>
          <a:prstGeom prst="rect">
            <a:avLst/>
          </a:prstGeom>
          <a:noFill/>
          <a:ln w="9525">
            <a:noFill/>
            <a:miter lim="800000"/>
            <a:headEnd/>
            <a:tailEnd/>
          </a:ln>
        </p:spPr>
        <p:txBody>
          <a:bodyPr wrap="square">
            <a:spAutoFit/>
          </a:bodyPr>
          <a:lstStyle/>
          <a:p>
            <a:pPr algn="ctr" eaLnBrk="1" hangingPunct="1">
              <a:spcBef>
                <a:spcPct val="50000"/>
              </a:spcBef>
              <a:defRPr/>
            </a:pPr>
            <a:r>
              <a:rPr lang="en-AU" sz="7200" dirty="0"/>
              <a:t>Extracting Sunbeams Out of Cucumbers:</a:t>
            </a:r>
          </a:p>
          <a:p>
            <a:pPr algn="ctr" eaLnBrk="1" hangingPunct="1">
              <a:spcBef>
                <a:spcPct val="50000"/>
              </a:spcBef>
              <a:defRPr/>
            </a:pPr>
            <a:r>
              <a:rPr lang="en-AU" sz="4400" dirty="0"/>
              <a:t>Why Archaeology Isn‘t a Science, and How It Can Become One</a:t>
            </a:r>
          </a:p>
        </p:txBody>
      </p:sp>
      <p:sp>
        <p:nvSpPr>
          <p:cNvPr id="2" name="Rectangle 1"/>
          <p:cNvSpPr/>
          <p:nvPr/>
        </p:nvSpPr>
        <p:spPr>
          <a:xfrm>
            <a:off x="20459" y="5495089"/>
            <a:ext cx="2242922" cy="1169551"/>
          </a:xfrm>
          <a:prstGeom prst="rect">
            <a:avLst/>
          </a:prstGeom>
        </p:spPr>
        <p:txBody>
          <a:bodyPr wrap="none">
            <a:spAutoFit/>
          </a:bodyPr>
          <a:lstStyle/>
          <a:p>
            <a:r>
              <a:rPr lang="en-AU" sz="2800" dirty="0" smtClean="0">
                <a:solidFill>
                  <a:schemeClr val="bg2"/>
                </a:solidFill>
              </a:rPr>
              <a:t>Ben Marwick</a:t>
            </a:r>
            <a:endParaRPr lang="en-AU" sz="2800" dirty="0">
              <a:solidFill>
                <a:schemeClr val="bg2"/>
              </a:solidFill>
            </a:endParaRPr>
          </a:p>
          <a:p>
            <a:r>
              <a:rPr lang="en-AU" sz="1400" dirty="0" smtClean="0">
                <a:solidFill>
                  <a:schemeClr val="bg2"/>
                </a:solidFill>
              </a:rPr>
              <a:t>ARC Future Fellow, UOW</a:t>
            </a:r>
          </a:p>
          <a:p>
            <a:r>
              <a:rPr lang="en-AU" sz="1400" dirty="0" smtClean="0">
                <a:solidFill>
                  <a:schemeClr val="bg2"/>
                </a:solidFill>
              </a:rPr>
              <a:t>Associate Professor, UW</a:t>
            </a:r>
          </a:p>
          <a:p>
            <a:r>
              <a:rPr lang="en-AU" sz="1400" dirty="0" smtClean="0">
                <a:solidFill>
                  <a:schemeClr val="bg2"/>
                </a:solidFill>
              </a:rPr>
              <a:t>bmarwick@uw.edu</a:t>
            </a:r>
            <a:endParaRPr lang="en-AU" sz="1400" dirty="0">
              <a:solidFill>
                <a:schemeClr val="bg2"/>
              </a:solidFill>
            </a:endParaRPr>
          </a:p>
        </p:txBody>
      </p:sp>
      <p:sp>
        <p:nvSpPr>
          <p:cNvPr id="7" name="Rectangle 6"/>
          <p:cNvSpPr/>
          <p:nvPr/>
        </p:nvSpPr>
        <p:spPr>
          <a:xfrm>
            <a:off x="2843808" y="5643245"/>
            <a:ext cx="6120680" cy="1169551"/>
          </a:xfrm>
          <a:prstGeom prst="rect">
            <a:avLst/>
          </a:prstGeom>
        </p:spPr>
        <p:txBody>
          <a:bodyPr wrap="square">
            <a:spAutoFit/>
          </a:bodyPr>
          <a:lstStyle/>
          <a:p>
            <a:r>
              <a:rPr lang="en-AU" sz="1400" dirty="0" smtClean="0">
                <a:solidFill>
                  <a:schemeClr val="bg2"/>
                </a:solidFill>
              </a:rPr>
              <a:t>Summer School "Reproducible Research In </a:t>
            </a:r>
            <a:r>
              <a:rPr lang="en-AU" sz="1400" dirty="0">
                <a:solidFill>
                  <a:schemeClr val="bg2"/>
                </a:solidFill>
              </a:rPr>
              <a:t>Landscape Archaeology“ </a:t>
            </a:r>
            <a:r>
              <a:rPr lang="en-AU" sz="1400" dirty="0" smtClean="0">
                <a:solidFill>
                  <a:schemeClr val="bg2"/>
                </a:solidFill>
              </a:rPr>
              <a:t>by the </a:t>
            </a:r>
            <a:r>
              <a:rPr lang="en-AU" sz="1400" dirty="0">
                <a:solidFill>
                  <a:schemeClr val="bg2"/>
                </a:solidFill>
              </a:rPr>
              <a:t>Excellence Cluster </a:t>
            </a:r>
            <a:r>
              <a:rPr lang="en-AU" sz="1400" dirty="0" err="1">
                <a:solidFill>
                  <a:schemeClr val="bg2"/>
                </a:solidFill>
              </a:rPr>
              <a:t>Topoi</a:t>
            </a:r>
            <a:r>
              <a:rPr lang="en-AU" sz="1400" dirty="0">
                <a:solidFill>
                  <a:schemeClr val="bg2"/>
                </a:solidFill>
              </a:rPr>
              <a:t>, </a:t>
            </a:r>
            <a:r>
              <a:rPr lang="en-AU" sz="1400" dirty="0" err="1">
                <a:solidFill>
                  <a:schemeClr val="bg2"/>
                </a:solidFill>
              </a:rPr>
              <a:t>Freie</a:t>
            </a:r>
            <a:r>
              <a:rPr lang="en-AU" sz="1400" dirty="0">
                <a:solidFill>
                  <a:schemeClr val="bg2"/>
                </a:solidFill>
              </a:rPr>
              <a:t> </a:t>
            </a:r>
            <a:r>
              <a:rPr lang="en-AU" sz="1400" dirty="0" err="1">
                <a:solidFill>
                  <a:schemeClr val="bg2"/>
                </a:solidFill>
              </a:rPr>
              <a:t>Universität</a:t>
            </a:r>
            <a:r>
              <a:rPr lang="en-AU" sz="1400" dirty="0">
                <a:solidFill>
                  <a:schemeClr val="bg2"/>
                </a:solidFill>
              </a:rPr>
              <a:t> Berlin, the Collaborative Research Centre 1266 “Scales of Transformation: Human-Environmental Interaction in Prehistoric and Archaic Societies” and Christian-</a:t>
            </a:r>
            <a:r>
              <a:rPr lang="en-AU" sz="1400" dirty="0" err="1">
                <a:solidFill>
                  <a:schemeClr val="bg2"/>
                </a:solidFill>
              </a:rPr>
              <a:t>Albrechts</a:t>
            </a:r>
            <a:r>
              <a:rPr lang="en-AU" sz="1400" dirty="0">
                <a:solidFill>
                  <a:schemeClr val="bg2"/>
                </a:solidFill>
              </a:rPr>
              <a:t>-</a:t>
            </a:r>
            <a:r>
              <a:rPr lang="en-AU" sz="1400" dirty="0" err="1">
                <a:solidFill>
                  <a:schemeClr val="bg2"/>
                </a:solidFill>
              </a:rPr>
              <a:t>Universität</a:t>
            </a:r>
            <a:r>
              <a:rPr lang="en-AU" sz="1400" dirty="0">
                <a:solidFill>
                  <a:schemeClr val="bg2"/>
                </a:solidFill>
              </a:rPr>
              <a:t> </a:t>
            </a:r>
            <a:r>
              <a:rPr lang="en-AU" sz="1400" dirty="0" err="1">
                <a:solidFill>
                  <a:schemeClr val="bg2"/>
                </a:solidFill>
              </a:rPr>
              <a:t>zu</a:t>
            </a:r>
            <a:r>
              <a:rPr lang="en-AU" sz="1400" dirty="0">
                <a:solidFill>
                  <a:schemeClr val="bg2"/>
                </a:solidFill>
              </a:rPr>
              <a:t> Kiel.</a:t>
            </a:r>
            <a:endParaRPr lang="en-AU" sz="1400" dirty="0" smtClean="0">
              <a:solidFill>
                <a:schemeClr val="bg2"/>
              </a:solidFill>
            </a:endParaRPr>
          </a:p>
        </p:txBody>
      </p:sp>
    </p:spTree>
    <p:extLst>
      <p:ext uri="{BB962C8B-B14F-4D97-AF65-F5344CB8AC3E}">
        <p14:creationId xmlns:p14="http://schemas.microsoft.com/office/powerpoint/2010/main" val="394104120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43181" r="10835" b="50335"/>
          <a:stretch/>
        </p:blipFill>
        <p:spPr bwMode="auto">
          <a:xfrm>
            <a:off x="3770" y="260648"/>
            <a:ext cx="9209051" cy="409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16963" r="10835" b="79617"/>
          <a:stretch/>
        </p:blipFill>
        <p:spPr bwMode="auto">
          <a:xfrm>
            <a:off x="3770" y="44624"/>
            <a:ext cx="9209051" cy="21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9" name="Picture 1"/>
          <p:cNvPicPr>
            <a:picLocks noChangeAspect="1" noChangeArrowheads="1"/>
          </p:cNvPicPr>
          <p:nvPr/>
        </p:nvPicPr>
        <p:blipFill rotWithShape="1">
          <a:blip r:embed="rId4">
            <a:extLst>
              <a:ext uri="{28A0092B-C50C-407E-A947-70E740481C1C}">
                <a14:useLocalDpi xmlns:a14="http://schemas.microsoft.com/office/drawing/2010/main" val="0"/>
              </a:ext>
            </a:extLst>
          </a:blip>
          <a:srcRect l="30096" r="19192"/>
          <a:stretch/>
        </p:blipFill>
        <p:spPr bwMode="auto">
          <a:xfrm>
            <a:off x="4427244" y="980728"/>
            <a:ext cx="4609252"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7108"/>
          <a:stretch/>
        </p:blipFill>
        <p:spPr bwMode="auto">
          <a:xfrm>
            <a:off x="34317" y="980726"/>
            <a:ext cx="4033627" cy="578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323827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49016" r="10835" b="41907"/>
          <a:stretch/>
        </p:blipFill>
        <p:spPr bwMode="auto">
          <a:xfrm>
            <a:off x="3770" y="260648"/>
            <a:ext cx="9209051" cy="573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16963" r="10835" b="79617"/>
          <a:stretch/>
        </p:blipFill>
        <p:spPr bwMode="auto">
          <a:xfrm>
            <a:off x="3770" y="44624"/>
            <a:ext cx="9209051" cy="21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Image result for Imre Laka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093787"/>
            <a:ext cx="3744416" cy="551450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1947" y="1093786"/>
            <a:ext cx="3676337" cy="551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70117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66491" r="10835" b="24882"/>
          <a:stretch/>
        </p:blipFill>
        <p:spPr bwMode="auto">
          <a:xfrm>
            <a:off x="3770" y="260648"/>
            <a:ext cx="9209051" cy="544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16963" r="10835" b="79617"/>
          <a:stretch/>
        </p:blipFill>
        <p:spPr bwMode="auto">
          <a:xfrm>
            <a:off x="3770" y="44624"/>
            <a:ext cx="9209051" cy="21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Image result for thomas kuhn"/>
          <p:cNvPicPr>
            <a:picLocks noChangeAspect="1" noChangeArrowheads="1"/>
          </p:cNvPicPr>
          <p:nvPr/>
        </p:nvPicPr>
        <p:blipFill rotWithShape="1">
          <a:blip r:embed="rId4">
            <a:extLst>
              <a:ext uri="{28A0092B-C50C-407E-A947-70E740481C1C}">
                <a14:useLocalDpi xmlns:a14="http://schemas.microsoft.com/office/drawing/2010/main" val="0"/>
              </a:ext>
            </a:extLst>
          </a:blip>
          <a:srcRect r="18250"/>
          <a:stretch/>
        </p:blipFill>
        <p:spPr bwMode="auto">
          <a:xfrm>
            <a:off x="155575" y="1341438"/>
            <a:ext cx="4264025" cy="518390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1651" y="1100469"/>
            <a:ext cx="3618781" cy="5496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30919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2044" y="44624"/>
            <a:ext cx="8539912" cy="892552"/>
          </a:xfrm>
          <a:prstGeom prst="rect">
            <a:avLst/>
          </a:prstGeom>
          <a:noFill/>
        </p:spPr>
        <p:txBody>
          <a:bodyPr wrap="square" rtlCol="0">
            <a:spAutoFit/>
          </a:bodyPr>
          <a:lstStyle/>
          <a:p>
            <a:r>
              <a:rPr lang="en-AU" sz="2800" dirty="0" smtClean="0"/>
              <a:t>But these approaches have limited practical value</a:t>
            </a:r>
          </a:p>
          <a:p>
            <a:endParaRPr lang="en-AU" dirty="0"/>
          </a:p>
        </p:txBody>
      </p:sp>
      <p:pic>
        <p:nvPicPr>
          <p:cNvPr id="112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686" t="6711" r="13262" b="6250"/>
          <a:stretch/>
        </p:blipFill>
        <p:spPr bwMode="auto">
          <a:xfrm>
            <a:off x="302044" y="601106"/>
            <a:ext cx="8623974" cy="5776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915609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044" y="542285"/>
            <a:ext cx="4053932" cy="6001643"/>
          </a:xfrm>
          <a:prstGeom prst="rect">
            <a:avLst/>
          </a:prstGeom>
          <a:noFill/>
        </p:spPr>
        <p:txBody>
          <a:bodyPr wrap="square" rtlCol="0">
            <a:spAutoFit/>
          </a:bodyPr>
          <a:lstStyle/>
          <a:p>
            <a:endParaRPr lang="en-AU" dirty="0" smtClean="0"/>
          </a:p>
          <a:p>
            <a:endParaRPr lang="en-AU" dirty="0"/>
          </a:p>
          <a:p>
            <a:pPr marL="342900" indent="-342900">
              <a:buFont typeface="Arial" panose="020B0604020202020204" pitchFamily="34" charset="0"/>
              <a:buChar char="•"/>
            </a:pPr>
            <a:r>
              <a:rPr lang="en-AU" sz="2800" dirty="0" smtClean="0"/>
              <a:t>a </a:t>
            </a:r>
            <a:r>
              <a:rPr lang="en-AU" sz="2800" dirty="0"/>
              <a:t>research program (</a:t>
            </a:r>
            <a:r>
              <a:rPr lang="en-AU" sz="2800" dirty="0" err="1" smtClean="0"/>
              <a:t>Lakatos</a:t>
            </a:r>
            <a:r>
              <a:rPr lang="en-AU" sz="2800" dirty="0" smtClean="0"/>
              <a:t>)</a:t>
            </a:r>
          </a:p>
          <a:p>
            <a:pPr marL="342900" indent="-342900">
              <a:buFont typeface="Arial" panose="020B0604020202020204" pitchFamily="34" charset="0"/>
              <a:buChar char="•"/>
            </a:pPr>
            <a:r>
              <a:rPr lang="en-AU" sz="2800" dirty="0" smtClean="0"/>
              <a:t>an </a:t>
            </a:r>
            <a:r>
              <a:rPr lang="en-AU" sz="2800" dirty="0"/>
              <a:t>epistemic field or cognitive </a:t>
            </a:r>
            <a:r>
              <a:rPr lang="en-AU" sz="2800" dirty="0" smtClean="0"/>
              <a:t>discipline (Bunge)</a:t>
            </a:r>
          </a:p>
          <a:p>
            <a:pPr marL="342900" indent="-342900">
              <a:buFont typeface="Arial" panose="020B0604020202020204" pitchFamily="34" charset="0"/>
              <a:buChar char="•"/>
            </a:pPr>
            <a:r>
              <a:rPr lang="en-AU" sz="2800" dirty="0" smtClean="0"/>
              <a:t>a </a:t>
            </a:r>
            <a:r>
              <a:rPr lang="en-AU" sz="2800" dirty="0"/>
              <a:t>theory (</a:t>
            </a:r>
            <a:r>
              <a:rPr lang="en-AU" sz="2800" dirty="0" smtClean="0"/>
              <a:t>Popper)</a:t>
            </a:r>
          </a:p>
          <a:p>
            <a:pPr marL="342900" indent="-342900">
              <a:buFont typeface="Arial" panose="020B0604020202020204" pitchFamily="34" charset="0"/>
              <a:buChar char="•"/>
            </a:pPr>
            <a:r>
              <a:rPr lang="en-AU" sz="2800" dirty="0" smtClean="0"/>
              <a:t>a </a:t>
            </a:r>
            <a:r>
              <a:rPr lang="en-AU" sz="2800" dirty="0"/>
              <a:t>practice (</a:t>
            </a:r>
            <a:r>
              <a:rPr lang="en-AU" sz="2800" dirty="0" smtClean="0"/>
              <a:t>Lugg; Morris)</a:t>
            </a:r>
          </a:p>
          <a:p>
            <a:pPr marL="342900" indent="-342900">
              <a:buFont typeface="Arial" panose="020B0604020202020204" pitchFamily="34" charset="0"/>
              <a:buChar char="•"/>
            </a:pPr>
            <a:r>
              <a:rPr lang="en-AU" sz="2800" dirty="0" smtClean="0"/>
              <a:t>a </a:t>
            </a:r>
            <a:r>
              <a:rPr lang="en-AU" sz="2800" dirty="0"/>
              <a:t>scientific problem or question (</a:t>
            </a:r>
            <a:r>
              <a:rPr lang="en-AU" sz="2800" dirty="0" err="1" smtClean="0"/>
              <a:t>Siitonen</a:t>
            </a:r>
            <a:r>
              <a:rPr lang="en-AU" sz="2800" dirty="0" smtClean="0"/>
              <a:t>)</a:t>
            </a:r>
          </a:p>
          <a:p>
            <a:pPr marL="342900" indent="-342900">
              <a:buFont typeface="Arial" panose="020B0604020202020204" pitchFamily="34" charset="0"/>
              <a:buChar char="•"/>
            </a:pPr>
            <a:r>
              <a:rPr lang="en-AU" sz="2800" dirty="0" smtClean="0"/>
              <a:t>a </a:t>
            </a:r>
            <a:r>
              <a:rPr lang="en-AU" sz="2800" dirty="0"/>
              <a:t>particular inquiry (</a:t>
            </a:r>
            <a:r>
              <a:rPr lang="en-AU" sz="2800" dirty="0" smtClean="0"/>
              <a:t>Kuhn; Mayo)</a:t>
            </a:r>
            <a:endParaRPr lang="en-AU" sz="2800" dirty="0"/>
          </a:p>
        </p:txBody>
      </p:sp>
      <p:sp>
        <p:nvSpPr>
          <p:cNvPr id="3" name="TextBox 2"/>
          <p:cNvSpPr txBox="1"/>
          <p:nvPr/>
        </p:nvSpPr>
        <p:spPr>
          <a:xfrm>
            <a:off x="302044" y="44624"/>
            <a:ext cx="8539912" cy="892552"/>
          </a:xfrm>
          <a:prstGeom prst="rect">
            <a:avLst/>
          </a:prstGeom>
          <a:noFill/>
        </p:spPr>
        <p:txBody>
          <a:bodyPr wrap="square" rtlCol="0">
            <a:spAutoFit/>
          </a:bodyPr>
          <a:lstStyle/>
          <a:p>
            <a:r>
              <a:rPr lang="en-AU" sz="2800" dirty="0" smtClean="0"/>
              <a:t>But these approaches have limited practical value</a:t>
            </a:r>
          </a:p>
          <a:p>
            <a:endParaRPr lang="en-AU" dirty="0"/>
          </a:p>
        </p:txBody>
      </p:sp>
      <p:sp>
        <p:nvSpPr>
          <p:cNvPr id="4" name="TextBox 3"/>
          <p:cNvSpPr txBox="1"/>
          <p:nvPr/>
        </p:nvSpPr>
        <p:spPr>
          <a:xfrm>
            <a:off x="4788024" y="635620"/>
            <a:ext cx="4053932" cy="4893647"/>
          </a:xfrm>
          <a:prstGeom prst="rect">
            <a:avLst/>
          </a:prstGeom>
          <a:noFill/>
        </p:spPr>
        <p:txBody>
          <a:bodyPr wrap="square" rtlCol="0">
            <a:spAutoFit/>
          </a:bodyPr>
          <a:lstStyle/>
          <a:p>
            <a:endParaRPr lang="en-AU" dirty="0" smtClean="0"/>
          </a:p>
          <a:p>
            <a:endParaRPr lang="en-AU" dirty="0"/>
          </a:p>
          <a:p>
            <a:pPr marL="342900" indent="-342900">
              <a:buFont typeface="Arial" panose="020B0604020202020204" pitchFamily="34" charset="0"/>
              <a:buChar char="•"/>
            </a:pPr>
            <a:r>
              <a:rPr lang="en-AU" sz="6600" dirty="0" smtClean="0"/>
              <a:t>individual</a:t>
            </a:r>
          </a:p>
          <a:p>
            <a:pPr marL="342900" indent="-342900">
              <a:buFont typeface="Arial" panose="020B0604020202020204" pitchFamily="34" charset="0"/>
              <a:buChar char="•"/>
            </a:pPr>
            <a:r>
              <a:rPr lang="en-AU" sz="6600" dirty="0" smtClean="0"/>
              <a:t>group</a:t>
            </a:r>
          </a:p>
          <a:p>
            <a:pPr marL="342900" indent="-342900">
              <a:buFont typeface="Arial" panose="020B0604020202020204" pitchFamily="34" charset="0"/>
              <a:buChar char="•"/>
            </a:pPr>
            <a:r>
              <a:rPr lang="en-AU" sz="6600" dirty="0" smtClean="0"/>
              <a:t>institute</a:t>
            </a:r>
          </a:p>
          <a:p>
            <a:pPr marL="342900" indent="-342900">
              <a:buFont typeface="Arial" panose="020B0604020202020204" pitchFamily="34" charset="0"/>
              <a:buChar char="•"/>
            </a:pPr>
            <a:r>
              <a:rPr lang="en-AU" sz="6600" dirty="0" smtClean="0"/>
              <a:t>discipline</a:t>
            </a:r>
          </a:p>
        </p:txBody>
      </p:sp>
    </p:spTree>
    <p:extLst>
      <p:ext uri="{BB962C8B-B14F-4D97-AF65-F5344CB8AC3E}">
        <p14:creationId xmlns:p14="http://schemas.microsoft.com/office/powerpoint/2010/main" val="64653703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2044" y="44624"/>
            <a:ext cx="8539912" cy="892552"/>
          </a:xfrm>
          <a:prstGeom prst="rect">
            <a:avLst/>
          </a:prstGeom>
          <a:noFill/>
        </p:spPr>
        <p:txBody>
          <a:bodyPr wrap="square" rtlCol="0">
            <a:spAutoFit/>
          </a:bodyPr>
          <a:lstStyle/>
          <a:p>
            <a:r>
              <a:rPr lang="en-AU" sz="2800" dirty="0" smtClean="0"/>
              <a:t>The demarcation paradox</a:t>
            </a:r>
          </a:p>
          <a:p>
            <a:endParaRPr lang="en-AU" dirty="0"/>
          </a:p>
        </p:txBody>
      </p:sp>
      <p:pic>
        <p:nvPicPr>
          <p:cNvPr id="12290" name="Picture 2" descr="https://33.media.tumblr.com/94185caa6fa578cdf2492e62cb0666ab/tumblr_ntkag6AlUP1qzmowao1_40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02868"/>
            <a:ext cx="8351698" cy="61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2258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2044" y="44624"/>
            <a:ext cx="8841956" cy="892552"/>
          </a:xfrm>
          <a:prstGeom prst="rect">
            <a:avLst/>
          </a:prstGeom>
          <a:noFill/>
        </p:spPr>
        <p:txBody>
          <a:bodyPr wrap="square" rtlCol="0">
            <a:spAutoFit/>
          </a:bodyPr>
          <a:lstStyle/>
          <a:p>
            <a:r>
              <a:rPr lang="en-AU" sz="2800" dirty="0" smtClean="0"/>
              <a:t>How can we be scientific about scientific demarcation?</a:t>
            </a:r>
          </a:p>
          <a:p>
            <a:endParaRPr lang="en-AU" dirty="0"/>
          </a:p>
        </p:txBody>
      </p:sp>
      <p:pic>
        <p:nvPicPr>
          <p:cNvPr id="13314" name="Picture 2" descr="http://journals.plos.org/plosone/article/figure/image?size=large&amp;id=10.1371/journal.pone.0066938.g001"/>
          <p:cNvPicPr>
            <a:picLocks noChangeAspect="1" noChangeArrowheads="1"/>
          </p:cNvPicPr>
          <p:nvPr/>
        </p:nvPicPr>
        <p:blipFill rotWithShape="1">
          <a:blip r:embed="rId3">
            <a:extLst>
              <a:ext uri="{28A0092B-C50C-407E-A947-70E740481C1C}">
                <a14:useLocalDpi xmlns:a14="http://schemas.microsoft.com/office/drawing/2010/main" val="0"/>
              </a:ext>
            </a:extLst>
          </a:blip>
          <a:srcRect r="63448"/>
          <a:stretch/>
        </p:blipFill>
        <p:spPr bwMode="auto">
          <a:xfrm>
            <a:off x="1146502" y="884634"/>
            <a:ext cx="6809874" cy="60007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journals.plos.org/plosone/article/figure/image?size=large&amp;id=10.1371/journal.pone.0066938.g001"/>
          <p:cNvPicPr>
            <a:picLocks noChangeAspect="1" noChangeArrowheads="1"/>
          </p:cNvPicPr>
          <p:nvPr/>
        </p:nvPicPr>
        <p:blipFill rotWithShape="1">
          <a:blip r:embed="rId3">
            <a:extLst>
              <a:ext uri="{28A0092B-C50C-407E-A947-70E740481C1C}">
                <a14:useLocalDpi xmlns:a14="http://schemas.microsoft.com/office/drawing/2010/main" val="0"/>
              </a:ext>
            </a:extLst>
          </a:blip>
          <a:srcRect l="30313" t="86399" r="26208"/>
          <a:stretch/>
        </p:blipFill>
        <p:spPr bwMode="auto">
          <a:xfrm>
            <a:off x="2213810" y="6067345"/>
            <a:ext cx="5713966" cy="57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79430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512" y="1196752"/>
            <a:ext cx="9180512" cy="3616227"/>
            <a:chOff x="-36512" y="560143"/>
            <a:chExt cx="9576328" cy="3820788"/>
          </a:xfrm>
        </p:grpSpPr>
        <p:pic>
          <p:nvPicPr>
            <p:cNvPr id="143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5617" b="29938"/>
            <a:stretch/>
          </p:blipFill>
          <p:spPr bwMode="auto">
            <a:xfrm>
              <a:off x="-36512" y="560144"/>
              <a:ext cx="3058142" cy="3820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http://journals.plos.org/plosone/article/figure/image?size=large&amp;id=10.1371/journal.pone.0066938.t00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190" r="11980" b="29917"/>
            <a:stretch/>
          </p:blipFill>
          <p:spPr bwMode="auto">
            <a:xfrm>
              <a:off x="2915816" y="560143"/>
              <a:ext cx="6624000" cy="382078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14558" y="24642"/>
            <a:ext cx="9021937" cy="523220"/>
          </a:xfrm>
          <a:prstGeom prst="rect">
            <a:avLst/>
          </a:prstGeom>
        </p:spPr>
        <p:txBody>
          <a:bodyPr wrap="square">
            <a:spAutoFit/>
          </a:bodyPr>
          <a:lstStyle/>
          <a:p>
            <a:r>
              <a:rPr lang="en-AU" sz="2800" dirty="0" smtClean="0"/>
              <a:t>Bibliometric Evidence for a Hierarchy of the Sciences?</a:t>
            </a:r>
            <a:endParaRPr lang="en-AU" sz="2800" dirty="0"/>
          </a:p>
        </p:txBody>
      </p:sp>
      <p:sp>
        <p:nvSpPr>
          <p:cNvPr id="4" name="Rectangle 3"/>
          <p:cNvSpPr/>
          <p:nvPr/>
        </p:nvSpPr>
        <p:spPr>
          <a:xfrm>
            <a:off x="287524" y="5254142"/>
            <a:ext cx="8568952" cy="1200329"/>
          </a:xfrm>
          <a:prstGeom prst="rect">
            <a:avLst/>
          </a:prstGeom>
        </p:spPr>
        <p:txBody>
          <a:bodyPr wrap="square">
            <a:spAutoFit/>
          </a:bodyPr>
          <a:lstStyle/>
          <a:p>
            <a:r>
              <a:rPr lang="en-AU" dirty="0" err="1"/>
              <a:t>Fanelli</a:t>
            </a:r>
            <a:r>
              <a:rPr lang="en-AU" dirty="0"/>
              <a:t> D, </a:t>
            </a:r>
            <a:r>
              <a:rPr lang="en-AU" dirty="0" err="1"/>
              <a:t>Glänzel</a:t>
            </a:r>
            <a:r>
              <a:rPr lang="en-AU" dirty="0"/>
              <a:t> W (2013) Bibliometric Evidence for a Hierarchy of the Sciences. PLOS ONE 8(6): e66938. https://doi.org/10.1371/journal.pone.0066938</a:t>
            </a:r>
          </a:p>
        </p:txBody>
      </p:sp>
    </p:spTree>
    <p:extLst>
      <p:ext uri="{BB962C8B-B14F-4D97-AF65-F5344CB8AC3E}">
        <p14:creationId xmlns:p14="http://schemas.microsoft.com/office/powerpoint/2010/main" val="309726940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49974"/>
          <a:stretch/>
        </p:blipFill>
        <p:spPr bwMode="auto">
          <a:xfrm>
            <a:off x="1187624" y="116632"/>
            <a:ext cx="6624736" cy="6647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469958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269" r="-59"/>
          <a:stretch/>
        </p:blipFill>
        <p:spPr bwMode="auto">
          <a:xfrm>
            <a:off x="1259632" y="116632"/>
            <a:ext cx="6593307" cy="6647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917280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96" y="73069"/>
            <a:ext cx="4248471" cy="6247864"/>
          </a:xfrm>
          <a:prstGeom prst="rect">
            <a:avLst/>
          </a:prstGeom>
        </p:spPr>
        <p:txBody>
          <a:bodyPr wrap="square">
            <a:spAutoFit/>
          </a:bodyPr>
          <a:lstStyle/>
          <a:p>
            <a:pPr>
              <a:tabLst>
                <a:tab pos="2979738" algn="l"/>
              </a:tabLst>
            </a:pPr>
            <a:r>
              <a:rPr lang="en-AU" sz="4000" dirty="0" smtClean="0"/>
              <a:t>1. What is a science, these days?</a:t>
            </a:r>
          </a:p>
          <a:p>
            <a:pPr>
              <a:tabLst>
                <a:tab pos="2979738" algn="l"/>
              </a:tabLst>
            </a:pPr>
            <a:r>
              <a:rPr lang="en-AU" sz="4000" dirty="0" smtClean="0"/>
              <a:t> </a:t>
            </a:r>
          </a:p>
          <a:p>
            <a:pPr>
              <a:tabLst>
                <a:tab pos="2979738" algn="l"/>
              </a:tabLst>
            </a:pPr>
            <a:r>
              <a:rPr lang="en-AU" sz="4000" dirty="0" smtClean="0"/>
              <a:t>2. Why isn’t archaeology a science?</a:t>
            </a:r>
          </a:p>
          <a:p>
            <a:pPr>
              <a:tabLst>
                <a:tab pos="2979738" algn="l"/>
              </a:tabLst>
            </a:pPr>
            <a:endParaRPr lang="en-AU" sz="4000" dirty="0" smtClean="0"/>
          </a:p>
          <a:p>
            <a:pPr>
              <a:tabLst>
                <a:tab pos="2979738" algn="l"/>
              </a:tabLst>
            </a:pPr>
            <a:r>
              <a:rPr lang="en-AU" sz="4000" dirty="0" smtClean="0"/>
              <a:t>3. How to be a science</a:t>
            </a:r>
            <a:endParaRPr lang="en-US" sz="4000" dirty="0"/>
          </a:p>
        </p:txBody>
      </p:sp>
      <p:sp>
        <p:nvSpPr>
          <p:cNvPr id="3" name="Rectangle 2"/>
          <p:cNvSpPr/>
          <p:nvPr/>
        </p:nvSpPr>
        <p:spPr>
          <a:xfrm>
            <a:off x="4067944" y="408146"/>
            <a:ext cx="5078914" cy="1292662"/>
          </a:xfrm>
          <a:prstGeom prst="rect">
            <a:avLst/>
          </a:prstGeom>
        </p:spPr>
        <p:txBody>
          <a:bodyPr wrap="square">
            <a:spAutoFit/>
          </a:bodyPr>
          <a:lstStyle/>
          <a:p>
            <a:r>
              <a:rPr lang="en-AU" sz="2600" dirty="0" smtClean="0"/>
              <a:t>What philosophers say, what scientists say, what archaeologists say</a:t>
            </a:r>
            <a:endParaRPr lang="en-AU" sz="2600" dirty="0"/>
          </a:p>
        </p:txBody>
      </p:sp>
      <p:sp>
        <p:nvSpPr>
          <p:cNvPr id="4" name="Rectangle 3"/>
          <p:cNvSpPr/>
          <p:nvPr/>
        </p:nvSpPr>
        <p:spPr>
          <a:xfrm>
            <a:off x="4044936" y="2636912"/>
            <a:ext cx="5078914" cy="492443"/>
          </a:xfrm>
          <a:prstGeom prst="rect">
            <a:avLst/>
          </a:prstGeom>
        </p:spPr>
        <p:txBody>
          <a:bodyPr wrap="square">
            <a:spAutoFit/>
          </a:bodyPr>
          <a:lstStyle/>
          <a:p>
            <a:r>
              <a:rPr lang="en-AU" sz="2600" dirty="0" smtClean="0"/>
              <a:t>What do archaeologists do?</a:t>
            </a:r>
            <a:endParaRPr lang="en-AU" sz="2600" dirty="0"/>
          </a:p>
        </p:txBody>
      </p:sp>
      <p:sp>
        <p:nvSpPr>
          <p:cNvPr id="5" name="Rectangle 4"/>
          <p:cNvSpPr/>
          <p:nvPr/>
        </p:nvSpPr>
        <p:spPr>
          <a:xfrm>
            <a:off x="4068337" y="5013176"/>
            <a:ext cx="5078914" cy="1292662"/>
          </a:xfrm>
          <a:prstGeom prst="rect">
            <a:avLst/>
          </a:prstGeom>
        </p:spPr>
        <p:txBody>
          <a:bodyPr wrap="square">
            <a:spAutoFit/>
          </a:bodyPr>
          <a:lstStyle/>
          <a:p>
            <a:r>
              <a:rPr lang="en-AU" sz="2600" dirty="0" smtClean="0"/>
              <a:t>What archaeologists can do to become a community of scientific researchers</a:t>
            </a:r>
            <a:endParaRPr lang="en-AU" sz="2600" dirty="0"/>
          </a:p>
        </p:txBody>
      </p:sp>
    </p:spTree>
    <p:extLst>
      <p:ext uri="{BB962C8B-B14F-4D97-AF65-F5344CB8AC3E}">
        <p14:creationId xmlns:p14="http://schemas.microsoft.com/office/powerpoint/2010/main" val="321971787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9" y="570160"/>
            <a:ext cx="8640960" cy="4154984"/>
          </a:xfrm>
          <a:prstGeom prst="rect">
            <a:avLst/>
          </a:prstGeom>
        </p:spPr>
        <p:txBody>
          <a:bodyPr wrap="square">
            <a:spAutoFit/>
          </a:bodyPr>
          <a:lstStyle/>
          <a:p>
            <a:pPr>
              <a:tabLst>
                <a:tab pos="2979738" algn="l"/>
              </a:tabLst>
            </a:pPr>
            <a:r>
              <a:rPr lang="en-AU" sz="8800" dirty="0" smtClean="0">
                <a:latin typeface="Rockwell Extra Bold" panose="02060903040505020403" pitchFamily="18" charset="0"/>
              </a:rPr>
              <a:t>Where does archaeology fit?</a:t>
            </a:r>
            <a:endParaRPr lang="en-AU" sz="8800" dirty="0">
              <a:latin typeface="Rockwell Extra Bold" panose="02060903040505020403" pitchFamily="18" charset="0"/>
            </a:endParaRPr>
          </a:p>
        </p:txBody>
      </p:sp>
    </p:spTree>
    <p:extLst>
      <p:ext uri="{BB962C8B-B14F-4D97-AF65-F5344CB8AC3E}">
        <p14:creationId xmlns:p14="http://schemas.microsoft.com/office/powerpoint/2010/main" val="128206771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2044" y="188640"/>
            <a:ext cx="4269956" cy="6001643"/>
          </a:xfrm>
          <a:prstGeom prst="rect">
            <a:avLst/>
          </a:prstGeom>
          <a:noFill/>
        </p:spPr>
        <p:txBody>
          <a:bodyPr wrap="square" rtlCol="0">
            <a:spAutoFit/>
          </a:bodyPr>
          <a:lstStyle/>
          <a:p>
            <a:r>
              <a:rPr lang="en-AU" sz="4800" dirty="0" smtClean="0"/>
              <a:t>~8000 Archaeology journal </a:t>
            </a:r>
            <a:r>
              <a:rPr lang="en-AU" sz="4800" dirty="0"/>
              <a:t>articles published </a:t>
            </a:r>
            <a:r>
              <a:rPr lang="en-AU" sz="4800" dirty="0" smtClean="0"/>
              <a:t>2010-2016, indexed on the Web of Science</a:t>
            </a:r>
            <a:endParaRPr lang="en-AU" sz="4800" dirty="0"/>
          </a:p>
        </p:txBody>
      </p:sp>
      <p:sp>
        <p:nvSpPr>
          <p:cNvPr id="3" name="AutoShape 2" descr="https://cdn.clarivate.com/wp-content/uploads/2017/06/clarivate.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538" t="11513" r="78917" b="76645"/>
          <a:stretch/>
        </p:blipFill>
        <p:spPr bwMode="auto">
          <a:xfrm>
            <a:off x="4626321" y="842208"/>
            <a:ext cx="4729252" cy="1794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3591" t="26480" r="33725" b="39967"/>
          <a:stretch/>
        </p:blipFill>
        <p:spPr bwMode="auto">
          <a:xfrm>
            <a:off x="4626321" y="2947190"/>
            <a:ext cx="4577578" cy="2642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076126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74552" b="50000"/>
          <a:stretch/>
        </p:blipFill>
        <p:spPr bwMode="auto">
          <a:xfrm>
            <a:off x="1139370" y="43689"/>
            <a:ext cx="6889014" cy="6794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464181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y Documents\My Papers\conferences\Berlin_2017\berlinsummerschool\figures\box_num_author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0490" y="44624"/>
            <a:ext cx="6890400" cy="680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32898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19" y="512466"/>
            <a:ext cx="8758039" cy="5292798"/>
          </a:xfrm>
          <a:prstGeom prst="rect">
            <a:avLst/>
          </a:prstGeom>
        </p:spPr>
      </p:pic>
    </p:spTree>
    <p:extLst>
      <p:ext uri="{BB962C8B-B14F-4D97-AF65-F5344CB8AC3E}">
        <p14:creationId xmlns:p14="http://schemas.microsoft.com/office/powerpoint/2010/main" val="268698918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914" r="50172" b="50000"/>
          <a:stretch/>
        </p:blipFill>
        <p:spPr bwMode="auto">
          <a:xfrm>
            <a:off x="1187624" y="51078"/>
            <a:ext cx="6696744" cy="6746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139004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y Documents\My Papers\conferences\Berlin_2017\berlinsummerschool\figures\box_num_pag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3" y="44624"/>
            <a:ext cx="6696000" cy="675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29524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y Documents\My Papers\conferences\Berlin_2017\berlinsummerschool\figures\box_num_pages_by_jour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980703"/>
            <a:ext cx="9335281" cy="489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5068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269" t="50000" r="24836"/>
          <a:stretch/>
        </p:blipFill>
        <p:spPr bwMode="auto">
          <a:xfrm>
            <a:off x="1149270" y="60390"/>
            <a:ext cx="6624736" cy="6679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31769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E:\My Documents\My Papers\conferences\Berlin_2017\berlinsummerschool\figures\box_title_lengt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90" y="58992"/>
            <a:ext cx="6622382" cy="66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7950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332656"/>
            <a:ext cx="8640960" cy="8586966"/>
          </a:xfrm>
          <a:prstGeom prst="rect">
            <a:avLst/>
          </a:prstGeom>
        </p:spPr>
        <p:txBody>
          <a:bodyPr wrap="square">
            <a:spAutoFit/>
          </a:bodyPr>
          <a:lstStyle/>
          <a:p>
            <a:pPr algn="ctr">
              <a:tabLst>
                <a:tab pos="2979738" algn="l"/>
              </a:tabLst>
            </a:pPr>
            <a:r>
              <a:rPr lang="en-AU" sz="13800" dirty="0">
                <a:latin typeface="Rockwell Extra Bold" panose="02060903040505020403" pitchFamily="18" charset="0"/>
              </a:rPr>
              <a:t>What is a </a:t>
            </a:r>
            <a:r>
              <a:rPr lang="en-AU" sz="13800" dirty="0" smtClean="0">
                <a:latin typeface="Rockwell Extra Bold" panose="02060903040505020403" pitchFamily="18" charset="0"/>
              </a:rPr>
              <a:t>science?</a:t>
            </a:r>
            <a:endParaRPr lang="en-AU" sz="13800" dirty="0">
              <a:latin typeface="Rockwell Extra Bold" panose="02060903040505020403" pitchFamily="18" charset="0"/>
            </a:endParaRPr>
          </a:p>
        </p:txBody>
      </p:sp>
    </p:spTree>
    <p:extLst>
      <p:ext uri="{BB962C8B-B14F-4D97-AF65-F5344CB8AC3E}">
        <p14:creationId xmlns:p14="http://schemas.microsoft.com/office/powerpoint/2010/main" val="285598365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My Documents\My Papers\conferences\Berlin_2017\berlinsummerschool\figures\box_title_length_by_journal.png"/>
          <p:cNvPicPr>
            <a:picLocks noChangeAspect="1" noChangeArrowheads="1"/>
          </p:cNvPicPr>
          <p:nvPr/>
        </p:nvPicPr>
        <p:blipFill rotWithShape="1">
          <a:blip r:embed="rId2">
            <a:extLst>
              <a:ext uri="{28A0092B-C50C-407E-A947-70E740481C1C}">
                <a14:useLocalDpi xmlns:a14="http://schemas.microsoft.com/office/drawing/2010/main" val="0"/>
              </a:ext>
            </a:extLst>
          </a:blip>
          <a:srcRect l="2436"/>
          <a:stretch/>
        </p:blipFill>
        <p:spPr bwMode="auto">
          <a:xfrm>
            <a:off x="35496" y="548679"/>
            <a:ext cx="8973060" cy="504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69325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001" r="25103" b="50000"/>
          <a:stretch/>
        </p:blipFill>
        <p:spPr bwMode="auto">
          <a:xfrm>
            <a:off x="1187624" y="44624"/>
            <a:ext cx="6696744" cy="6751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76346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My Documents\My Papers\conferences\Berlin_2017\berlinsummerschool\figures\box_num_refs.png"/>
          <p:cNvPicPr>
            <a:picLocks noChangeAspect="1" noChangeArrowheads="1"/>
          </p:cNvPicPr>
          <p:nvPr/>
        </p:nvPicPr>
        <p:blipFill rotWithShape="1">
          <a:blip r:embed="rId2">
            <a:extLst>
              <a:ext uri="{28A0092B-C50C-407E-A947-70E740481C1C}">
                <a14:useLocalDpi xmlns:a14="http://schemas.microsoft.com/office/drawing/2010/main" val="0"/>
              </a:ext>
            </a:extLst>
          </a:blip>
          <a:srcRect t="2594"/>
          <a:stretch/>
        </p:blipFill>
        <p:spPr bwMode="auto">
          <a:xfrm>
            <a:off x="738024" y="39829"/>
            <a:ext cx="8242230" cy="643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27003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E:\My Documents\My Papers\conferences\Berlin_2017\berlinsummerschool\figures\box_num_refs_by_jour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1197546"/>
            <a:ext cx="9187052" cy="431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59152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t="50000" r="74987"/>
          <a:stretch/>
        </p:blipFill>
        <p:spPr bwMode="auto">
          <a:xfrm>
            <a:off x="1249532" y="44624"/>
            <a:ext cx="6634836" cy="6657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44602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y Documents\My Papers\conferences\Berlin_2017\berlinsummerschool\figures\box_age_ref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866" y="53568"/>
            <a:ext cx="6634884" cy="665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6381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E:\My Documents\My Papers\conferences\Berlin_2017\berlinsummerschool\figures\box_age_refs_by_jour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1138238"/>
            <a:ext cx="9229726"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10905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013" t="50000" r="49974"/>
          <a:stretch/>
        </p:blipFill>
        <p:spPr bwMode="auto">
          <a:xfrm>
            <a:off x="1156092" y="44624"/>
            <a:ext cx="6697042" cy="6720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627661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My Documents\My Papers\conferences\Berlin_2017\berlinsummerschool\figures\box_div_ref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100" y="223760"/>
            <a:ext cx="8068049" cy="66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77114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E:\My Documents\My Papers\conferences\Berlin_2017\berlinsummerschool\figures\box_div_refs_by_jour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692348"/>
            <a:ext cx="9108504" cy="5056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20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y Documents\My Various Things\gifs\math.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341438"/>
            <a:ext cx="9144000" cy="3979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26583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31600"/>
            <a:ext cx="8640960" cy="6324808"/>
          </a:xfrm>
          <a:prstGeom prst="rect">
            <a:avLst/>
          </a:prstGeom>
          <a:noFill/>
        </p:spPr>
        <p:txBody>
          <a:bodyPr wrap="square" rtlCol="0">
            <a:spAutoFit/>
          </a:bodyPr>
          <a:lstStyle/>
          <a:p>
            <a:r>
              <a:rPr lang="en-AU" sz="4500" dirty="0" smtClean="0"/>
              <a:t>Bibliometric analysis indicates that archaeology is not much like a science.</a:t>
            </a:r>
          </a:p>
          <a:p>
            <a:endParaRPr lang="en-AU" sz="4500" dirty="0"/>
          </a:p>
          <a:p>
            <a:r>
              <a:rPr lang="en-AU" sz="4500" dirty="0" smtClean="0"/>
              <a:t>By most measures it is between social science and humanities</a:t>
            </a:r>
          </a:p>
          <a:p>
            <a:endParaRPr lang="en-AU" sz="4500" dirty="0"/>
          </a:p>
          <a:p>
            <a:r>
              <a:rPr lang="en-AU" sz="4500" dirty="0" smtClean="0"/>
              <a:t>And by some measures, less like a science than the humanities!</a:t>
            </a:r>
            <a:endParaRPr lang="en-AU" sz="4500" dirty="0"/>
          </a:p>
        </p:txBody>
      </p:sp>
    </p:spTree>
    <p:extLst>
      <p:ext uri="{BB962C8B-B14F-4D97-AF65-F5344CB8AC3E}">
        <p14:creationId xmlns:p14="http://schemas.microsoft.com/office/powerpoint/2010/main" val="344544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9" y="570160"/>
            <a:ext cx="8640960" cy="4154984"/>
          </a:xfrm>
          <a:prstGeom prst="rect">
            <a:avLst/>
          </a:prstGeom>
        </p:spPr>
        <p:txBody>
          <a:bodyPr wrap="square">
            <a:spAutoFit/>
          </a:bodyPr>
          <a:lstStyle/>
          <a:p>
            <a:pPr>
              <a:tabLst>
                <a:tab pos="2979738" algn="l"/>
              </a:tabLst>
            </a:pPr>
            <a:r>
              <a:rPr lang="en-AU" sz="8800" dirty="0" smtClean="0">
                <a:latin typeface="Arial" panose="020B0604020202020204" pitchFamily="34" charset="0"/>
                <a:cs typeface="Arial" panose="020B0604020202020204" pitchFamily="34" charset="0"/>
              </a:rPr>
              <a:t>Sidenote: What about change over time?</a:t>
            </a:r>
            <a:endParaRPr lang="en-AU" sz="8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609600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E:\My Documents\My Papers\conferences\Berlin_2017\berlinsummerschool\figures\box_num_authors_over_ti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431" y="-27384"/>
            <a:ext cx="3852085" cy="22906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My Documents\My Papers\conferences\Berlin_2017\berlinsummerschool\figures\box_num_pages_over_tim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283068"/>
            <a:ext cx="3852085" cy="22906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My Documents\My Papers\conferences\Berlin_2017\berlinsummerschool\figures\box_age_refs_by_jour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6379" y="2218436"/>
            <a:ext cx="3820554" cy="2290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My Documents\My Papers\conferences\Berlin_2017\berlinsummerschool\figures\box_num_refs_over_tim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6379" y="4506926"/>
            <a:ext cx="3821952" cy="22906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My Documents\My Papers\conferences\Berlin_2017\berlinsummerschool\figures\box_div_refs_over_tim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560" y="4522692"/>
            <a:ext cx="3852085" cy="229068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My Documents\My Papers\conferences\Berlin_2017\berlinsummerschool\figures\box_title_length_over_tim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96379" y="-27384"/>
            <a:ext cx="3822188" cy="229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09892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i.imgur.com/VjW99gR.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263" y="116633"/>
            <a:ext cx="11970480" cy="67413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33764"/>
            <a:ext cx="2085827" cy="261610"/>
          </a:xfrm>
          <a:prstGeom prst="rect">
            <a:avLst/>
          </a:prstGeom>
        </p:spPr>
        <p:txBody>
          <a:bodyPr wrap="none">
            <a:spAutoFit/>
          </a:bodyPr>
          <a:lstStyle/>
          <a:p>
            <a:r>
              <a:rPr lang="en-AU" sz="1100" dirty="0">
                <a:solidFill>
                  <a:schemeClr val="bg2">
                    <a:lumMod val="75000"/>
                  </a:schemeClr>
                </a:solidFill>
              </a:rPr>
              <a:t>http://i.imgur.com/VjW99gR.gif</a:t>
            </a:r>
          </a:p>
        </p:txBody>
      </p:sp>
    </p:spTree>
    <p:extLst>
      <p:ext uri="{BB962C8B-B14F-4D97-AF65-F5344CB8AC3E}">
        <p14:creationId xmlns:p14="http://schemas.microsoft.com/office/powerpoint/2010/main" val="5297752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9" y="260648"/>
            <a:ext cx="8640960" cy="6232475"/>
          </a:xfrm>
          <a:prstGeom prst="rect">
            <a:avLst/>
          </a:prstGeom>
        </p:spPr>
        <p:txBody>
          <a:bodyPr wrap="square">
            <a:spAutoFit/>
          </a:bodyPr>
          <a:lstStyle/>
          <a:p>
            <a:pPr>
              <a:tabLst>
                <a:tab pos="2979738" algn="l"/>
              </a:tabLst>
            </a:pPr>
            <a:r>
              <a:rPr lang="en-AU" sz="13300" dirty="0">
                <a:latin typeface="Rockwell Extra Bold" panose="02060903040505020403" pitchFamily="18" charset="0"/>
              </a:rPr>
              <a:t>How to be a science</a:t>
            </a:r>
          </a:p>
        </p:txBody>
      </p:sp>
    </p:spTree>
    <p:extLst>
      <p:ext uri="{BB962C8B-B14F-4D97-AF65-F5344CB8AC3E}">
        <p14:creationId xmlns:p14="http://schemas.microsoft.com/office/powerpoint/2010/main" val="172084394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448" t="25306" r="16074" b="19521"/>
          <a:stretch/>
        </p:blipFill>
        <p:spPr bwMode="auto">
          <a:xfrm>
            <a:off x="462516" y="107021"/>
            <a:ext cx="8285948" cy="6706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964023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87276"/>
            <a:ext cx="8280920" cy="6494085"/>
          </a:xfrm>
          <a:prstGeom prst="rect">
            <a:avLst/>
          </a:prstGeom>
          <a:noFill/>
        </p:spPr>
        <p:txBody>
          <a:bodyPr wrap="square" rtlCol="0">
            <a:spAutoFit/>
          </a:bodyPr>
          <a:lstStyle/>
          <a:p>
            <a:r>
              <a:rPr lang="en-AU" sz="7200" dirty="0" smtClean="0"/>
              <a:t>“Getting information from a table is like extracting sunlight from a cucumber”</a:t>
            </a:r>
          </a:p>
          <a:p>
            <a:endParaRPr lang="en-AU" sz="4400" dirty="0"/>
          </a:p>
          <a:p>
            <a:r>
              <a:rPr lang="en-AU" sz="2800" dirty="0" smtClean="0"/>
              <a:t>Farquhar A. &amp; B. Farquhar (1891</a:t>
            </a:r>
            <a:r>
              <a:rPr lang="en-AU" sz="2800" i="1" dirty="0" smtClean="0"/>
              <a:t>)  Economic and industrial delusions: A discourse of the case for protection</a:t>
            </a:r>
            <a:r>
              <a:rPr lang="en-AU" sz="2800" dirty="0" smtClean="0"/>
              <a:t>. New  York, Putnam</a:t>
            </a:r>
            <a:endParaRPr lang="en-AU" sz="2800" dirty="0"/>
          </a:p>
        </p:txBody>
      </p:sp>
    </p:spTree>
    <p:extLst>
      <p:ext uri="{BB962C8B-B14F-4D97-AF65-F5344CB8AC3E}">
        <p14:creationId xmlns:p14="http://schemas.microsoft.com/office/powerpoint/2010/main" val="187144739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My Documents\My Papers\conferences\CSSS\CSSS_AU16_Packaging\figures\he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384"/>
            <a:ext cx="9162446" cy="49685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My Documents\My Papers\conferences\Berlin_2017\berlinsummerschool\figures\box_num_histogra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27383"/>
            <a:ext cx="3817822" cy="21277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9512" y="5013176"/>
            <a:ext cx="8784976" cy="1754326"/>
          </a:xfrm>
          <a:prstGeom prst="rect">
            <a:avLst/>
          </a:prstGeom>
        </p:spPr>
        <p:txBody>
          <a:bodyPr wrap="square">
            <a:spAutoFit/>
          </a:bodyPr>
          <a:lstStyle/>
          <a:p>
            <a:r>
              <a:rPr lang="en-AU" sz="3600" dirty="0" smtClean="0"/>
              <a:t>Bigger sciences have self-organised data sharing norms, standards, services and technologies</a:t>
            </a:r>
            <a:endParaRPr lang="en-AU" sz="3600" dirty="0"/>
          </a:p>
        </p:txBody>
      </p:sp>
    </p:spTree>
    <p:extLst>
      <p:ext uri="{BB962C8B-B14F-4D97-AF65-F5344CB8AC3E}">
        <p14:creationId xmlns:p14="http://schemas.microsoft.com/office/powerpoint/2010/main" val="9142240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2720" y="3124936"/>
            <a:ext cx="4782334" cy="325639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4984"/>
            <a:ext cx="4637776" cy="309634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234" y="354785"/>
            <a:ext cx="5030765" cy="29302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60040"/>
            <a:ext cx="4545573" cy="2924944"/>
          </a:xfrm>
          <a:prstGeom prst="rect">
            <a:avLst/>
          </a:prstGeom>
        </p:spPr>
      </p:pic>
    </p:spTree>
    <p:extLst>
      <p:ext uri="{BB962C8B-B14F-4D97-AF65-F5344CB8AC3E}">
        <p14:creationId xmlns:p14="http://schemas.microsoft.com/office/powerpoint/2010/main" val="216631207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8" y="1412776"/>
            <a:ext cx="9109656" cy="3672408"/>
          </a:xfrm>
          <a:prstGeom prst="rect">
            <a:avLst/>
          </a:prstGeom>
        </p:spPr>
      </p:pic>
      <p:sp>
        <p:nvSpPr>
          <p:cNvPr id="3" name="Rectangle 2"/>
          <p:cNvSpPr/>
          <p:nvPr/>
        </p:nvSpPr>
        <p:spPr>
          <a:xfrm>
            <a:off x="179512" y="6435003"/>
            <a:ext cx="7726859" cy="276999"/>
          </a:xfrm>
          <a:prstGeom prst="rect">
            <a:avLst/>
          </a:prstGeom>
        </p:spPr>
        <p:txBody>
          <a:bodyPr wrap="none">
            <a:spAutoFit/>
          </a:bodyPr>
          <a:lstStyle/>
          <a:p>
            <a:r>
              <a:rPr lang="en-AU" sz="1200" dirty="0" smtClean="0"/>
              <a:t>Marwick et al. submitted 2017 Open Science in Archaeology, “SAA  Archaeological Record” bit.ly/OSIG-SAAAR</a:t>
            </a:r>
            <a:endParaRPr lang="en-AU" sz="1200" dirty="0"/>
          </a:p>
        </p:txBody>
      </p:sp>
    </p:spTree>
    <p:extLst>
      <p:ext uri="{BB962C8B-B14F-4D97-AF65-F5344CB8AC3E}">
        <p14:creationId xmlns:p14="http://schemas.microsoft.com/office/powerpoint/2010/main" val="37602700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16963" r="10835" b="70546"/>
          <a:stretch/>
        </p:blipFill>
        <p:spPr bwMode="auto">
          <a:xfrm>
            <a:off x="3770" y="116632"/>
            <a:ext cx="9209051" cy="788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412777"/>
            <a:ext cx="3472036" cy="501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http://positivists.org/blog/wp-content/uploads/2012/11/1865_Comte_Positivism.jpg"/>
          <p:cNvPicPr>
            <a:picLocks noChangeAspect="1" noChangeArrowheads="1"/>
          </p:cNvPicPr>
          <p:nvPr/>
        </p:nvPicPr>
        <p:blipFill rotWithShape="1">
          <a:blip r:embed="rId5">
            <a:extLst>
              <a:ext uri="{28A0092B-C50C-407E-A947-70E740481C1C}">
                <a14:useLocalDpi xmlns:a14="http://schemas.microsoft.com/office/drawing/2010/main" val="0"/>
              </a:ext>
            </a:extLst>
          </a:blip>
          <a:srcRect b="9129"/>
          <a:stretch/>
        </p:blipFill>
        <p:spPr bwMode="auto">
          <a:xfrm>
            <a:off x="5251346" y="1412776"/>
            <a:ext cx="3417276" cy="488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5348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p://bmarwick@bmarwick.deskmail.washington.edu:993/fetch%3EUID%3E/Sent%3E37135?part=1.2&amp;type=image/png&amp;filename=citations_by_discplin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3" name="AutoShape 4" descr="imap://bmarwick@bmarwick.deskmail.washington.edu:993/fetch%3EUID%3E/Sent%3E37135?part=1.2&amp;type=image/png&amp;filename=citations_by_discplin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 name="AutoShape 6" descr="imap://bmarwick@bmarwick.deskmail.washington.edu:993/fetch%3EUID%3E/Sent%3E37135?part=1.2&amp;type=image/png&amp;filename=citations_by_discplin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620688"/>
            <a:ext cx="6120680" cy="6120680"/>
          </a:xfrm>
          <a:prstGeom prst="rect">
            <a:avLst/>
          </a:prstGeom>
        </p:spPr>
      </p:pic>
      <p:sp>
        <p:nvSpPr>
          <p:cNvPr id="6" name="Rectangle 5"/>
          <p:cNvSpPr/>
          <p:nvPr/>
        </p:nvSpPr>
        <p:spPr>
          <a:xfrm>
            <a:off x="179512" y="116632"/>
            <a:ext cx="9188221" cy="553998"/>
          </a:xfrm>
          <a:prstGeom prst="rect">
            <a:avLst/>
          </a:prstGeom>
        </p:spPr>
        <p:txBody>
          <a:bodyPr wrap="none">
            <a:spAutoFit/>
          </a:bodyPr>
          <a:lstStyle/>
          <a:p>
            <a:r>
              <a:rPr lang="en-AU" sz="2900" dirty="0" smtClean="0"/>
              <a:t>Work with Carole </a:t>
            </a:r>
            <a:r>
              <a:rPr lang="en-AU" sz="2900" dirty="0"/>
              <a:t>Lee </a:t>
            </a:r>
            <a:r>
              <a:rPr lang="en-AU" sz="2900" dirty="0" smtClean="0"/>
              <a:t>on </a:t>
            </a:r>
            <a:r>
              <a:rPr lang="en-AU" sz="2900" dirty="0"/>
              <a:t>change </a:t>
            </a:r>
            <a:r>
              <a:rPr lang="en-AU" sz="2900" dirty="0" smtClean="0"/>
              <a:t>in scientific cultures</a:t>
            </a:r>
            <a:endParaRPr lang="en-AU" sz="2900" dirty="0"/>
          </a:p>
        </p:txBody>
      </p:sp>
    </p:spTree>
    <p:extLst>
      <p:ext uri="{BB962C8B-B14F-4D97-AF65-F5344CB8AC3E}">
        <p14:creationId xmlns:p14="http://schemas.microsoft.com/office/powerpoint/2010/main" val="136266555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llo. Yes, I would like to science ple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17" y="0"/>
            <a:ext cx="5430794" cy="68763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96136" y="332656"/>
            <a:ext cx="2952328" cy="2554545"/>
          </a:xfrm>
          <a:prstGeom prst="rect">
            <a:avLst/>
          </a:prstGeom>
        </p:spPr>
        <p:txBody>
          <a:bodyPr wrap="square">
            <a:spAutoFit/>
          </a:bodyPr>
          <a:lstStyle/>
          <a:p>
            <a:r>
              <a:rPr lang="en-AU" sz="4000" dirty="0" smtClean="0"/>
              <a:t>So, how can archaeology do it?</a:t>
            </a:r>
            <a:endParaRPr lang="en-AU" sz="4000" dirty="0"/>
          </a:p>
        </p:txBody>
      </p:sp>
    </p:spTree>
    <p:extLst>
      <p:ext uri="{BB962C8B-B14F-4D97-AF65-F5344CB8AC3E}">
        <p14:creationId xmlns:p14="http://schemas.microsoft.com/office/powerpoint/2010/main" val="426079269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16632"/>
            <a:ext cx="4104456" cy="6113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175" r="13170"/>
          <a:stretch/>
        </p:blipFill>
        <p:spPr bwMode="auto">
          <a:xfrm>
            <a:off x="180897" y="200124"/>
            <a:ext cx="4391103" cy="6030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90448" y="6279703"/>
            <a:ext cx="9234080" cy="430887"/>
          </a:xfrm>
          <a:prstGeom prst="rect">
            <a:avLst/>
          </a:prstGeom>
        </p:spPr>
        <p:txBody>
          <a:bodyPr wrap="square">
            <a:spAutoFit/>
          </a:bodyPr>
          <a:lstStyle/>
          <a:p>
            <a:r>
              <a:rPr lang="en-AU" sz="2200" dirty="0" smtClean="0"/>
              <a:t>A tool-driven change will help archaeology become more like a science</a:t>
            </a:r>
            <a:endParaRPr lang="en-AU" sz="2200" dirty="0"/>
          </a:p>
        </p:txBody>
      </p:sp>
    </p:spTree>
    <p:extLst>
      <p:ext uri="{BB962C8B-B14F-4D97-AF65-F5344CB8AC3E}">
        <p14:creationId xmlns:p14="http://schemas.microsoft.com/office/powerpoint/2010/main" val="260112927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45" y="44624"/>
            <a:ext cx="4227132" cy="327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654" y="3537376"/>
            <a:ext cx="2913729" cy="327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5028" y="-99392"/>
            <a:ext cx="3205102" cy="360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15959" t="31791" r="20801" b="28617"/>
          <a:stretch/>
        </p:blipFill>
        <p:spPr bwMode="auto">
          <a:xfrm>
            <a:off x="5186636" y="3465368"/>
            <a:ext cx="3423966" cy="327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833999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y Documents\My Papers\SAAAR\OSIG\Fig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2" y="1340768"/>
            <a:ext cx="9201097" cy="38610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9512" y="6435003"/>
            <a:ext cx="7726859" cy="276999"/>
          </a:xfrm>
          <a:prstGeom prst="rect">
            <a:avLst/>
          </a:prstGeom>
        </p:spPr>
        <p:txBody>
          <a:bodyPr wrap="none">
            <a:spAutoFit/>
          </a:bodyPr>
          <a:lstStyle/>
          <a:p>
            <a:r>
              <a:rPr lang="en-AU" sz="1200" dirty="0" smtClean="0"/>
              <a:t>Marwick et al. submitted 2017 Open Science in Archaeology, “SAA  Archaeological Record” bit.ly/OSIG-SAAAR</a:t>
            </a:r>
            <a:endParaRPr lang="en-AU" sz="1200" dirty="0"/>
          </a:p>
        </p:txBody>
      </p:sp>
    </p:spTree>
    <p:extLst>
      <p:ext uri="{BB962C8B-B14F-4D97-AF65-F5344CB8AC3E}">
        <p14:creationId xmlns:p14="http://schemas.microsoft.com/office/powerpoint/2010/main" val="222103891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0936" y="0"/>
            <a:ext cx="5262128" cy="6858000"/>
          </a:xfrm>
          <a:prstGeom prst="rect">
            <a:avLst/>
          </a:prstGeom>
        </p:spPr>
      </p:pic>
      <p:sp>
        <p:nvSpPr>
          <p:cNvPr id="3" name="Rectangle 2"/>
          <p:cNvSpPr/>
          <p:nvPr/>
        </p:nvSpPr>
        <p:spPr>
          <a:xfrm rot="16200000">
            <a:off x="-2747942" y="3283731"/>
            <a:ext cx="6031434" cy="307777"/>
          </a:xfrm>
          <a:prstGeom prst="rect">
            <a:avLst/>
          </a:prstGeom>
        </p:spPr>
        <p:txBody>
          <a:bodyPr wrap="square">
            <a:spAutoFit/>
          </a:bodyPr>
          <a:lstStyle/>
          <a:p>
            <a:r>
              <a:rPr lang="en-AU" sz="700" dirty="0">
                <a:solidFill>
                  <a:schemeClr val="bg1">
                    <a:lumMod val="50000"/>
                  </a:schemeClr>
                </a:solidFill>
              </a:rPr>
              <a:t>Marwick, B. 2017. Using R and Related Tools for Reproducible Research in Archaeology. In Justin </a:t>
            </a:r>
            <a:r>
              <a:rPr lang="en-AU" sz="700" dirty="0" err="1">
                <a:solidFill>
                  <a:schemeClr val="bg1">
                    <a:lumMod val="50000"/>
                  </a:schemeClr>
                </a:solidFill>
              </a:rPr>
              <a:t>Kitzes</a:t>
            </a:r>
            <a:r>
              <a:rPr lang="en-AU" sz="700" dirty="0">
                <a:solidFill>
                  <a:schemeClr val="bg1">
                    <a:lumMod val="50000"/>
                  </a:schemeClr>
                </a:solidFill>
              </a:rPr>
              <a:t>, Daniel </a:t>
            </a:r>
            <a:r>
              <a:rPr lang="en-AU" sz="700" dirty="0" err="1">
                <a:solidFill>
                  <a:schemeClr val="bg1">
                    <a:lumMod val="50000"/>
                  </a:schemeClr>
                </a:solidFill>
              </a:rPr>
              <a:t>Turek</a:t>
            </a:r>
            <a:r>
              <a:rPr lang="en-AU" sz="700" dirty="0">
                <a:solidFill>
                  <a:schemeClr val="bg1">
                    <a:lumMod val="50000"/>
                  </a:schemeClr>
                </a:solidFill>
              </a:rPr>
              <a:t>, </a:t>
            </a:r>
            <a:r>
              <a:rPr lang="en-AU" sz="700" dirty="0" err="1">
                <a:solidFill>
                  <a:schemeClr val="bg1">
                    <a:lumMod val="50000"/>
                  </a:schemeClr>
                </a:solidFill>
              </a:rPr>
              <a:t>Fatma</a:t>
            </a:r>
            <a:r>
              <a:rPr lang="en-AU" sz="700" dirty="0">
                <a:solidFill>
                  <a:schemeClr val="bg1">
                    <a:lumMod val="50000"/>
                  </a:schemeClr>
                </a:solidFill>
              </a:rPr>
              <a:t> </a:t>
            </a:r>
            <a:r>
              <a:rPr lang="en-AU" sz="700" dirty="0" err="1">
                <a:solidFill>
                  <a:schemeClr val="bg1">
                    <a:lumMod val="50000"/>
                  </a:schemeClr>
                </a:solidFill>
              </a:rPr>
              <a:t>Deniz</a:t>
            </a:r>
            <a:r>
              <a:rPr lang="en-AU" sz="700" dirty="0">
                <a:solidFill>
                  <a:schemeClr val="bg1">
                    <a:lumMod val="50000"/>
                  </a:schemeClr>
                </a:solidFill>
              </a:rPr>
              <a:t> (</a:t>
            </a:r>
            <a:r>
              <a:rPr lang="en-AU" sz="700" dirty="0" err="1">
                <a:solidFill>
                  <a:schemeClr val="bg1">
                    <a:lumMod val="50000"/>
                  </a:schemeClr>
                </a:solidFill>
              </a:rPr>
              <a:t>eds</a:t>
            </a:r>
            <a:r>
              <a:rPr lang="en-AU" sz="700" dirty="0">
                <a:solidFill>
                  <a:schemeClr val="bg1">
                    <a:lumMod val="50000"/>
                  </a:schemeClr>
                </a:solidFill>
              </a:rPr>
              <a:t>) The Practice of Reproducible Research: Case Studies and Lessons from the Data-Intensive Sciences. University of California Press.</a:t>
            </a:r>
          </a:p>
        </p:txBody>
      </p:sp>
    </p:spTree>
    <p:extLst>
      <p:ext uri="{BB962C8B-B14F-4D97-AF65-F5344CB8AC3E}">
        <p14:creationId xmlns:p14="http://schemas.microsoft.com/office/powerpoint/2010/main" val="193161696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9" y="1954575"/>
            <a:ext cx="8640960" cy="2554545"/>
          </a:xfrm>
          <a:prstGeom prst="rect">
            <a:avLst/>
          </a:prstGeom>
        </p:spPr>
        <p:txBody>
          <a:bodyPr wrap="square">
            <a:spAutoFit/>
          </a:bodyPr>
          <a:lstStyle/>
          <a:p>
            <a:pPr>
              <a:tabLst>
                <a:tab pos="2979738" algn="l"/>
              </a:tabLst>
            </a:pPr>
            <a:r>
              <a:rPr lang="en-AU" sz="8000" dirty="0" smtClean="0">
                <a:latin typeface="Rockwell Extra Bold" panose="02060903040505020403" pitchFamily="18" charset="0"/>
              </a:rPr>
              <a:t>Is this sustainable?</a:t>
            </a:r>
            <a:endParaRPr lang="en-AU" sz="8000" dirty="0">
              <a:latin typeface="Rockwell Extra Bold" panose="02060903040505020403" pitchFamily="18" charset="0"/>
            </a:endParaRPr>
          </a:p>
        </p:txBody>
      </p:sp>
    </p:spTree>
    <p:extLst>
      <p:ext uri="{BB962C8B-B14F-4D97-AF65-F5344CB8AC3E}">
        <p14:creationId xmlns:p14="http://schemas.microsoft.com/office/powerpoint/2010/main" val="47614890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12" y="-27384"/>
            <a:ext cx="2415449" cy="3384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1985" y="-27384"/>
            <a:ext cx="2538047" cy="3384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2449" y="-27384"/>
            <a:ext cx="2535815" cy="3384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02" y="3347396"/>
            <a:ext cx="2647511" cy="3529949"/>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3953" y="3355435"/>
            <a:ext cx="2647511" cy="3529949"/>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37611" y="-27384"/>
            <a:ext cx="2614909" cy="338400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58731" y="3356616"/>
            <a:ext cx="2626104" cy="3501384"/>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07633" y="3356616"/>
            <a:ext cx="2475219" cy="3501384"/>
          </a:xfrm>
          <a:prstGeom prst="rect">
            <a:avLst/>
          </a:prstGeom>
        </p:spPr>
      </p:pic>
    </p:spTree>
    <p:extLst>
      <p:ext uri="{BB962C8B-B14F-4D97-AF65-F5344CB8AC3E}">
        <p14:creationId xmlns:p14="http://schemas.microsoft.com/office/powerpoint/2010/main" val="1490747461"/>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0"/>
            <a:ext cx="8971888" cy="6445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9634985"/>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049641" cy="573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163601" y="5949280"/>
            <a:ext cx="2816797" cy="461665"/>
          </a:xfrm>
          <a:prstGeom prst="rect">
            <a:avLst/>
          </a:prstGeom>
        </p:spPr>
        <p:txBody>
          <a:bodyPr wrap="none">
            <a:spAutoFit/>
          </a:bodyPr>
          <a:lstStyle/>
          <a:p>
            <a:r>
              <a:rPr lang="en-AU" dirty="0"/>
              <a:t>bit.ly/OSIG-SAAAR</a:t>
            </a:r>
          </a:p>
        </p:txBody>
      </p:sp>
    </p:spTree>
    <p:extLst>
      <p:ext uri="{BB962C8B-B14F-4D97-AF65-F5344CB8AC3E}">
        <p14:creationId xmlns:p14="http://schemas.microsoft.com/office/powerpoint/2010/main" val="106167135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upload.wikimedia.org/wikipedia/commons/2/29/Comte%27s_Theory_of_Scie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965852"/>
            <a:ext cx="6912768" cy="5847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16963" r="10835" b="70546"/>
          <a:stretch/>
        </p:blipFill>
        <p:spPr bwMode="auto">
          <a:xfrm>
            <a:off x="3770" y="116632"/>
            <a:ext cx="9209051" cy="788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6498873"/>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96" y="73069"/>
            <a:ext cx="4248471" cy="6247864"/>
          </a:xfrm>
          <a:prstGeom prst="rect">
            <a:avLst/>
          </a:prstGeom>
        </p:spPr>
        <p:txBody>
          <a:bodyPr wrap="square">
            <a:spAutoFit/>
          </a:bodyPr>
          <a:lstStyle/>
          <a:p>
            <a:pPr>
              <a:tabLst>
                <a:tab pos="2979738" algn="l"/>
              </a:tabLst>
            </a:pPr>
            <a:r>
              <a:rPr lang="en-AU" sz="4000" dirty="0" smtClean="0"/>
              <a:t>1. What is a science?</a:t>
            </a:r>
          </a:p>
          <a:p>
            <a:pPr>
              <a:tabLst>
                <a:tab pos="2979738" algn="l"/>
              </a:tabLst>
            </a:pPr>
            <a:r>
              <a:rPr lang="en-AU" sz="4000" dirty="0" smtClean="0"/>
              <a:t> </a:t>
            </a:r>
          </a:p>
          <a:p>
            <a:pPr>
              <a:tabLst>
                <a:tab pos="2979738" algn="l"/>
              </a:tabLst>
            </a:pPr>
            <a:r>
              <a:rPr lang="en-AU" sz="4000" dirty="0" smtClean="0"/>
              <a:t>2. Why isn’t archaeology a science?</a:t>
            </a:r>
          </a:p>
          <a:p>
            <a:pPr>
              <a:tabLst>
                <a:tab pos="2979738" algn="l"/>
              </a:tabLst>
            </a:pPr>
            <a:endParaRPr lang="en-AU" sz="4000" dirty="0" smtClean="0"/>
          </a:p>
          <a:p>
            <a:pPr>
              <a:tabLst>
                <a:tab pos="2979738" algn="l"/>
              </a:tabLst>
            </a:pPr>
            <a:endParaRPr lang="en-AU" sz="4000" dirty="0" smtClean="0"/>
          </a:p>
          <a:p>
            <a:pPr>
              <a:tabLst>
                <a:tab pos="2979738" algn="l"/>
              </a:tabLst>
            </a:pPr>
            <a:r>
              <a:rPr lang="en-AU" sz="4000" dirty="0" smtClean="0"/>
              <a:t>3. How to be a science</a:t>
            </a:r>
            <a:endParaRPr lang="en-US" sz="4000" dirty="0"/>
          </a:p>
        </p:txBody>
      </p:sp>
      <p:sp>
        <p:nvSpPr>
          <p:cNvPr id="3" name="Rectangle 2"/>
          <p:cNvSpPr/>
          <p:nvPr/>
        </p:nvSpPr>
        <p:spPr>
          <a:xfrm>
            <a:off x="4067944" y="116632"/>
            <a:ext cx="5078914" cy="1292662"/>
          </a:xfrm>
          <a:prstGeom prst="rect">
            <a:avLst/>
          </a:prstGeom>
        </p:spPr>
        <p:txBody>
          <a:bodyPr wrap="square">
            <a:spAutoFit/>
          </a:bodyPr>
          <a:lstStyle/>
          <a:p>
            <a:r>
              <a:rPr lang="en-AU" sz="2600" dirty="0" smtClean="0"/>
              <a:t>Philosophers of science don’t agree about how to demarcate science and non-science</a:t>
            </a:r>
            <a:endParaRPr lang="en-AU" sz="2600" dirty="0"/>
          </a:p>
        </p:txBody>
      </p:sp>
      <p:sp>
        <p:nvSpPr>
          <p:cNvPr id="4" name="Rectangle 3"/>
          <p:cNvSpPr/>
          <p:nvPr/>
        </p:nvSpPr>
        <p:spPr>
          <a:xfrm>
            <a:off x="4044936" y="2060848"/>
            <a:ext cx="5078914" cy="2092881"/>
          </a:xfrm>
          <a:prstGeom prst="rect">
            <a:avLst/>
          </a:prstGeom>
        </p:spPr>
        <p:txBody>
          <a:bodyPr wrap="square">
            <a:spAutoFit/>
          </a:bodyPr>
          <a:lstStyle/>
          <a:p>
            <a:r>
              <a:rPr lang="en-AU" sz="2600" dirty="0" smtClean="0"/>
              <a:t>A bibliometric analysis shows that the way we communicate is unlike harder sciences. Because we value privacy &amp; ownership more than other fields</a:t>
            </a:r>
            <a:endParaRPr lang="en-AU" sz="2600" dirty="0"/>
          </a:p>
        </p:txBody>
      </p:sp>
      <p:sp>
        <p:nvSpPr>
          <p:cNvPr id="5" name="Rectangle 4"/>
          <p:cNvSpPr/>
          <p:nvPr/>
        </p:nvSpPr>
        <p:spPr>
          <a:xfrm>
            <a:off x="4068337" y="5013176"/>
            <a:ext cx="5078914" cy="1692771"/>
          </a:xfrm>
          <a:prstGeom prst="rect">
            <a:avLst/>
          </a:prstGeom>
        </p:spPr>
        <p:txBody>
          <a:bodyPr wrap="square">
            <a:spAutoFit/>
          </a:bodyPr>
          <a:lstStyle/>
          <a:p>
            <a:r>
              <a:rPr lang="en-AU" sz="2600" dirty="0" smtClean="0"/>
              <a:t>A tool-driven revolution to enable transparency and openness. Cultural change in the research community</a:t>
            </a:r>
            <a:endParaRPr lang="en-AU" sz="2600" dirty="0"/>
          </a:p>
        </p:txBody>
      </p:sp>
    </p:spTree>
    <p:extLst>
      <p:ext uri="{BB962C8B-B14F-4D97-AF65-F5344CB8AC3E}">
        <p14:creationId xmlns:p14="http://schemas.microsoft.com/office/powerpoint/2010/main" val="1700570474"/>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y Documents\My Papers\Journal of Archaeological Method and Theory\basic_computational_reproducibility\figures\Marwick_basic_computational_reproducibility_Fig_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01140"/>
            <a:ext cx="9069839" cy="48280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4601" y="6381328"/>
            <a:ext cx="8833066" cy="307777"/>
          </a:xfrm>
          <a:prstGeom prst="rect">
            <a:avLst/>
          </a:prstGeom>
        </p:spPr>
        <p:txBody>
          <a:bodyPr wrap="square">
            <a:spAutoFit/>
          </a:bodyPr>
          <a:lstStyle/>
          <a:p>
            <a:r>
              <a:rPr lang="en-AU" sz="700" dirty="0"/>
              <a:t>Marwick, Ben (2016). Computational reproducibility in archaeological research: Basic principles and a case study of their implementation. Journal of Archaeological Method and Theory 1-27. DOI: http://dx.doi.org/10.1007/s10816-015-9272-9</a:t>
            </a:r>
          </a:p>
        </p:txBody>
      </p:sp>
    </p:spTree>
    <p:extLst>
      <p:ext uri="{BB962C8B-B14F-4D97-AF65-F5344CB8AC3E}">
        <p14:creationId xmlns:p14="http://schemas.microsoft.com/office/powerpoint/2010/main" val="56132122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marwick\Desktop\jump-of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263" y="1124744"/>
            <a:ext cx="8899400"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402316"/>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endParaRPr lang="en-AU" altLang="en-US" smtClean="0"/>
          </a:p>
        </p:txBody>
      </p:sp>
      <p:pic>
        <p:nvPicPr>
          <p:cNvPr id="45059" name="Picture 2" descr="http://farm1.static.flickr.com/84/249380205_17855d8fc2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 y="0"/>
            <a:ext cx="9151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9951977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16963" r="10835" b="79617"/>
          <a:stretch/>
        </p:blipFill>
        <p:spPr bwMode="auto">
          <a:xfrm>
            <a:off x="3770" y="44624"/>
            <a:ext cx="9209051" cy="21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4" descr="https://ia800203.us.archive.org/BookReader/BookReaderImages.php?zip=/35/items/grammarofscience00pearuoft/grammarofscience00pearuoft_jp2.zip&amp;file=grammarofscience00pearuoft_jp2/grammarofscience00pearuoft_0007.jp2&amp;scale=4&amp;rotate=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9222" name="Picture 6" descr="https://ia800203.us.archive.org/BookReader/BookReaderImages.php?zip=/35/items/grammarofscience00pearuoft/grammarofscience00pearuoft_jp2.zip&amp;file=grammarofscience00pearuoft_jp2/grammarofscience00pearuoft_0007.jp2&amp;scale=4&amp;rotate=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196752"/>
            <a:ext cx="3399929" cy="5582598"/>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b="8094"/>
          <a:stretch/>
        </p:blipFill>
        <p:spPr bwMode="auto">
          <a:xfrm>
            <a:off x="3995936" y="1196752"/>
            <a:ext cx="4971675"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29009" r="10835" b="61869"/>
          <a:stretch/>
        </p:blipFill>
        <p:spPr bwMode="auto">
          <a:xfrm>
            <a:off x="2525" y="260649"/>
            <a:ext cx="9209051"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71962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37778" r="10835" b="56386"/>
          <a:stretch/>
        </p:blipFill>
        <p:spPr bwMode="auto">
          <a:xfrm>
            <a:off x="3770" y="260648"/>
            <a:ext cx="9209051" cy="368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descr="Image result for Tractatus Logico-Philosophicus. 1922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8184" y="1341438"/>
            <a:ext cx="2808312" cy="406280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7" y="1485551"/>
            <a:ext cx="6021204" cy="3918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16963" r="10835" b="79617"/>
          <a:stretch/>
        </p:blipFill>
        <p:spPr bwMode="auto">
          <a:xfrm>
            <a:off x="3770" y="44624"/>
            <a:ext cx="9209051" cy="21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825452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57445" r="10835" b="33045"/>
          <a:stretch/>
        </p:blipFill>
        <p:spPr bwMode="auto">
          <a:xfrm>
            <a:off x="3770" y="260648"/>
            <a:ext cx="9209051" cy="600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16963" r="10835" b="79617"/>
          <a:stretch/>
        </p:blipFill>
        <p:spPr bwMode="auto">
          <a:xfrm>
            <a:off x="3770" y="44624"/>
            <a:ext cx="9209051" cy="21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204" r="9138"/>
          <a:stretch/>
        </p:blipFill>
        <p:spPr bwMode="auto">
          <a:xfrm>
            <a:off x="4788024" y="1124744"/>
            <a:ext cx="4225159"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468560" y="1700808"/>
            <a:ext cx="5760640"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205621"/>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FFFF66"/>
            </a:solidFill>
            <a:effectLst/>
            <a:latin typeface="Arial" charset="0"/>
          </a:defRPr>
        </a:defPPr>
      </a:lstStyle>
    </a:spDef>
    <a:lnDef>
      <a:spPr bwMode="auto">
        <a:xfrm>
          <a:off x="0" y="0"/>
          <a:ext cx="1" cy="1"/>
        </a:xfrm>
        <a:custGeom>
          <a:avLst/>
          <a:gdLst/>
          <a:ahLst/>
          <a:cxnLst/>
          <a:rect l="0" t="0" r="0" b="0"/>
          <a:pathLst/>
        </a:custGeom>
        <a:solidFill>
          <a:srgbClr val="0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FFFF66"/>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21603</TotalTime>
  <Words>1872</Words>
  <Application>Microsoft Office PowerPoint</Application>
  <PresentationFormat>On-screen Show (4:3)</PresentationFormat>
  <Paragraphs>143</Paragraphs>
  <Slides>63</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Times New Roman</vt:lpstr>
      <vt:lpstr>Tahoma</vt:lpstr>
      <vt:lpstr>Rockwell Extra Bold</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scanning of lithics</dc:title>
  <dc:creator>Ben Marwick</dc:creator>
  <cp:lastModifiedBy>Benjamin Marwick</cp:lastModifiedBy>
  <cp:revision>1256</cp:revision>
  <dcterms:created xsi:type="dcterms:W3CDTF">1601-01-01T00:00:00Z</dcterms:created>
  <dcterms:modified xsi:type="dcterms:W3CDTF">2017-07-16T11:41:52Z</dcterms:modified>
</cp:coreProperties>
</file>